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  <p:sldMasterId id="2147483761" r:id="rId2"/>
  </p:sldMasterIdLst>
  <p:notesMasterIdLst>
    <p:notesMasterId r:id="rId21"/>
  </p:notesMasterIdLst>
  <p:handoutMasterIdLst>
    <p:handoutMasterId r:id="rId22"/>
  </p:handoutMasterIdLst>
  <p:sldIdLst>
    <p:sldId id="357" r:id="rId3"/>
    <p:sldId id="359" r:id="rId4"/>
    <p:sldId id="373" r:id="rId5"/>
    <p:sldId id="372" r:id="rId6"/>
    <p:sldId id="376" r:id="rId7"/>
    <p:sldId id="360" r:id="rId8"/>
    <p:sldId id="363" r:id="rId9"/>
    <p:sldId id="358" r:id="rId10"/>
    <p:sldId id="371" r:id="rId11"/>
    <p:sldId id="365" r:id="rId12"/>
    <p:sldId id="366" r:id="rId13"/>
    <p:sldId id="374" r:id="rId14"/>
    <p:sldId id="375" r:id="rId15"/>
    <p:sldId id="361" r:id="rId16"/>
    <p:sldId id="370" r:id="rId17"/>
    <p:sldId id="362" r:id="rId18"/>
    <p:sldId id="377" r:id="rId19"/>
    <p:sldId id="379" r:id="rId20"/>
  </p:sldIdLst>
  <p:sldSz cx="9144000" cy="6858000" type="screen4x3"/>
  <p:notesSz cx="6669088" cy="99266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8">
          <p15:clr>
            <a:srgbClr val="A4A3A4"/>
          </p15:clr>
        </p15:guide>
        <p15:guide id="2" orient="horz" pos="261">
          <p15:clr>
            <a:srgbClr val="A4A3A4"/>
          </p15:clr>
        </p15:guide>
        <p15:guide id="3" orient="horz" pos="2732">
          <p15:clr>
            <a:srgbClr val="A4A3A4"/>
          </p15:clr>
        </p15:guide>
        <p15:guide id="4" orient="horz" pos="1889">
          <p15:clr>
            <a:srgbClr val="A4A3A4"/>
          </p15:clr>
        </p15:guide>
        <p15:guide id="5" orient="horz" pos="2062">
          <p15:clr>
            <a:srgbClr val="A4A3A4"/>
          </p15:clr>
        </p15:guide>
        <p15:guide id="6" orient="horz" pos="3684">
          <p15:clr>
            <a:srgbClr val="A4A3A4"/>
          </p15:clr>
        </p15:guide>
        <p15:guide id="7" pos="2217">
          <p15:clr>
            <a:srgbClr val="A4A3A4"/>
          </p15:clr>
        </p15:guide>
        <p15:guide id="8" pos="2893">
          <p15:clr>
            <a:srgbClr val="A4A3A4"/>
          </p15:clr>
        </p15:guide>
        <p15:guide id="9" pos="5522">
          <p15:clr>
            <a:srgbClr val="A4A3A4"/>
          </p15:clr>
        </p15:guide>
        <p15:guide id="10" pos="119">
          <p15:clr>
            <a:srgbClr val="A4A3A4"/>
          </p15:clr>
        </p15:guide>
        <p15:guide id="11" pos="807">
          <p15:clr>
            <a:srgbClr val="A4A3A4"/>
          </p15:clr>
        </p15:guide>
        <p15:guide id="12" pos="4047">
          <p15:clr>
            <a:srgbClr val="A4A3A4"/>
          </p15:clr>
        </p15:guide>
        <p15:guide id="13" pos="3128">
          <p15:clr>
            <a:srgbClr val="A4A3A4"/>
          </p15:clr>
        </p15:guide>
        <p15:guide id="14" pos="49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275269"/>
    <a:srgbClr val="326886"/>
    <a:srgbClr val="8CC2F2"/>
    <a:srgbClr val="F7BF3A"/>
    <a:srgbClr val="13958F"/>
    <a:srgbClr val="149472"/>
    <a:srgbClr val="17AB84"/>
    <a:srgbClr val="2B7E96"/>
    <a:srgbClr val="A6B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88462" autoAdjust="0"/>
  </p:normalViewPr>
  <p:slideViewPr>
    <p:cSldViewPr snapToGrid="0" snapToObjects="1">
      <p:cViewPr varScale="1">
        <p:scale>
          <a:sx n="96" d="100"/>
          <a:sy n="96" d="100"/>
        </p:scale>
        <p:origin x="744" y="90"/>
      </p:cViewPr>
      <p:guideLst>
        <p:guide orient="horz" pos="1128"/>
        <p:guide orient="horz" pos="261"/>
        <p:guide orient="horz" pos="2732"/>
        <p:guide orient="horz" pos="1889"/>
        <p:guide orient="horz" pos="2062"/>
        <p:guide orient="horz" pos="3684"/>
        <p:guide pos="2217"/>
        <p:guide pos="2893"/>
        <p:guide pos="5522"/>
        <p:guide pos="119"/>
        <p:guide pos="807"/>
        <p:guide pos="4047"/>
        <p:guide pos="3128"/>
        <p:guide pos="495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87A949-EEED-4425-80DF-6DA6FBD2BF77}" type="doc">
      <dgm:prSet loTypeId="urn:microsoft.com/office/officeart/2005/8/layout/cycle4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sv-SE"/>
        </a:p>
      </dgm:t>
    </dgm:pt>
    <dgm:pt modelId="{B14D95B7-0517-4156-943C-D267C0DC328A}">
      <dgm:prSet phldrT="[Text]" custT="1"/>
      <dgm:spPr/>
      <dgm:t>
        <a:bodyPr/>
        <a:lstStyle/>
        <a:p>
          <a:r>
            <a:rPr lang="sv-SE" sz="1400" b="1" dirty="0">
              <a:solidFill>
                <a:schemeClr val="tx1"/>
              </a:solidFill>
            </a:rPr>
            <a:t>1.</a:t>
          </a:r>
        </a:p>
        <a:p>
          <a:r>
            <a:rPr lang="sv-SE" sz="1400" b="1" dirty="0">
              <a:solidFill>
                <a:schemeClr val="tx1"/>
              </a:solidFill>
            </a:rPr>
            <a:t> Intervjuer med barn</a:t>
          </a:r>
        </a:p>
      </dgm:t>
    </dgm:pt>
    <dgm:pt modelId="{AD43C5E1-A4E3-4696-8D8F-04ABEF47B82A}" type="parTrans" cxnId="{4C9DF55A-544F-47D8-AAE2-453C84749F7E}">
      <dgm:prSet/>
      <dgm:spPr/>
      <dgm:t>
        <a:bodyPr/>
        <a:lstStyle/>
        <a:p>
          <a:endParaRPr lang="sv-SE"/>
        </a:p>
      </dgm:t>
    </dgm:pt>
    <dgm:pt modelId="{1CDEFAA7-B3CC-4157-9CB1-977DEA5BB8E9}" type="sibTrans" cxnId="{4C9DF55A-544F-47D8-AAE2-453C84749F7E}">
      <dgm:prSet/>
      <dgm:spPr/>
      <dgm:t>
        <a:bodyPr/>
        <a:lstStyle/>
        <a:p>
          <a:endParaRPr lang="sv-SE"/>
        </a:p>
      </dgm:t>
    </dgm:pt>
    <dgm:pt modelId="{F16A843B-A4F5-4AD6-B52D-5BCA92C437E3}">
      <dgm:prSet phldrT="[Text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endParaRPr lang="sv-SE" sz="1000" b="1" dirty="0"/>
        </a:p>
      </dgm:t>
    </dgm:pt>
    <dgm:pt modelId="{A1ABC90F-8F9F-45A4-B63F-C90F34DA4398}" type="parTrans" cxnId="{73323551-14FB-47BE-A73C-97610A14CDFE}">
      <dgm:prSet/>
      <dgm:spPr/>
      <dgm:t>
        <a:bodyPr/>
        <a:lstStyle/>
        <a:p>
          <a:endParaRPr lang="sv-SE"/>
        </a:p>
      </dgm:t>
    </dgm:pt>
    <dgm:pt modelId="{CFB8CC17-7C52-4A3A-BAFA-DCAD2D193A42}" type="sibTrans" cxnId="{73323551-14FB-47BE-A73C-97610A14CDFE}">
      <dgm:prSet/>
      <dgm:spPr/>
      <dgm:t>
        <a:bodyPr/>
        <a:lstStyle/>
        <a:p>
          <a:endParaRPr lang="sv-SE"/>
        </a:p>
      </dgm:t>
    </dgm:pt>
    <dgm:pt modelId="{1D173667-83F3-41A0-9B78-CC1A098A7165}">
      <dgm:prSet phldrT="[Text]" custT="1"/>
      <dgm:spPr/>
      <dgm:t>
        <a:bodyPr/>
        <a:lstStyle/>
        <a:p>
          <a:r>
            <a:rPr lang="sv-SE" sz="1400" b="1" dirty="0">
              <a:solidFill>
                <a:schemeClr val="tx1"/>
              </a:solidFill>
            </a:rPr>
            <a:t>2.</a:t>
          </a:r>
        </a:p>
        <a:p>
          <a:r>
            <a:rPr lang="sv-SE" sz="1400" b="1" dirty="0">
              <a:solidFill>
                <a:schemeClr val="tx1"/>
              </a:solidFill>
            </a:rPr>
            <a:t> Seminarium i arbetslaget</a:t>
          </a:r>
        </a:p>
      </dgm:t>
    </dgm:pt>
    <dgm:pt modelId="{AAE39B24-46D4-4B28-B6BD-D8FD9883E2D4}" type="parTrans" cxnId="{B18D91A0-84B4-4FD1-8C44-CC1008436E10}">
      <dgm:prSet/>
      <dgm:spPr/>
      <dgm:t>
        <a:bodyPr/>
        <a:lstStyle/>
        <a:p>
          <a:endParaRPr lang="sv-SE"/>
        </a:p>
      </dgm:t>
    </dgm:pt>
    <dgm:pt modelId="{1AB72E19-10DA-442E-A6BF-45361169DA3E}" type="sibTrans" cxnId="{B18D91A0-84B4-4FD1-8C44-CC1008436E10}">
      <dgm:prSet/>
      <dgm:spPr/>
      <dgm:t>
        <a:bodyPr/>
        <a:lstStyle/>
        <a:p>
          <a:endParaRPr lang="sv-SE"/>
        </a:p>
      </dgm:t>
    </dgm:pt>
    <dgm:pt modelId="{FF5A2835-99C7-443A-AFBD-6461F58C6342}">
      <dgm:prSet phldrT="[Text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sv-SE" sz="1100" b="1" dirty="0"/>
            <a:t>Analys av intervjuerna och förslag till verksamhetsutveckling utifrån det barnen sagt.  </a:t>
          </a:r>
        </a:p>
      </dgm:t>
    </dgm:pt>
    <dgm:pt modelId="{2B9473E6-F3C4-485B-A98E-E71C45595900}" type="parTrans" cxnId="{B37C46EA-C22C-4C20-A98B-BB1B84A14A61}">
      <dgm:prSet/>
      <dgm:spPr/>
      <dgm:t>
        <a:bodyPr/>
        <a:lstStyle/>
        <a:p>
          <a:endParaRPr lang="sv-SE"/>
        </a:p>
      </dgm:t>
    </dgm:pt>
    <dgm:pt modelId="{34A9B5F8-6BEB-47CA-8B04-F6E5ED7AC97B}" type="sibTrans" cxnId="{B37C46EA-C22C-4C20-A98B-BB1B84A14A61}">
      <dgm:prSet/>
      <dgm:spPr/>
      <dgm:t>
        <a:bodyPr/>
        <a:lstStyle/>
        <a:p>
          <a:endParaRPr lang="sv-SE"/>
        </a:p>
      </dgm:t>
    </dgm:pt>
    <dgm:pt modelId="{AE3D60C0-DBBA-4B64-B212-DC487392A28D}">
      <dgm:prSet phldrT="[Text]" custT="1"/>
      <dgm:spPr/>
      <dgm:t>
        <a:bodyPr/>
        <a:lstStyle/>
        <a:p>
          <a:r>
            <a:rPr lang="sv-SE" sz="1400" b="1" dirty="0">
              <a:solidFill>
                <a:schemeClr val="tx1"/>
              </a:solidFill>
            </a:rPr>
            <a:t>3.</a:t>
          </a:r>
        </a:p>
        <a:p>
          <a:r>
            <a:rPr lang="sv-SE" sz="1400" b="1" dirty="0">
              <a:solidFill>
                <a:schemeClr val="tx1"/>
              </a:solidFill>
            </a:rPr>
            <a:t>Årsrapport</a:t>
          </a:r>
        </a:p>
      </dgm:t>
    </dgm:pt>
    <dgm:pt modelId="{11DE5F4D-CD86-429D-BFC4-E4D0F473EE98}" type="parTrans" cxnId="{ED52C333-FC34-48F5-A19F-2F0791969E3C}">
      <dgm:prSet/>
      <dgm:spPr/>
      <dgm:t>
        <a:bodyPr/>
        <a:lstStyle/>
        <a:p>
          <a:endParaRPr lang="sv-SE"/>
        </a:p>
      </dgm:t>
    </dgm:pt>
    <dgm:pt modelId="{825293DF-549C-40A9-BEBA-7E8D285CADCF}" type="sibTrans" cxnId="{ED52C333-FC34-48F5-A19F-2F0791969E3C}">
      <dgm:prSet/>
      <dgm:spPr/>
      <dgm:t>
        <a:bodyPr/>
        <a:lstStyle/>
        <a:p>
          <a:endParaRPr lang="sv-SE"/>
        </a:p>
      </dgm:t>
    </dgm:pt>
    <dgm:pt modelId="{EF05AA23-CC79-4D96-AE64-355BB0B4A6F7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sv-SE" dirty="0"/>
            <a:t>Mat</a:t>
          </a:r>
        </a:p>
      </dgm:t>
    </dgm:pt>
    <dgm:pt modelId="{722DA819-8BE0-452E-A7E3-8616081A59D6}" type="parTrans" cxnId="{5905D3A0-EF86-4654-A9A0-52B2BD9E1787}">
      <dgm:prSet/>
      <dgm:spPr/>
      <dgm:t>
        <a:bodyPr/>
        <a:lstStyle/>
        <a:p>
          <a:endParaRPr lang="sv-SE"/>
        </a:p>
      </dgm:t>
    </dgm:pt>
    <dgm:pt modelId="{55C2FA73-8A7D-4239-8824-1C43B740920F}" type="sibTrans" cxnId="{5905D3A0-EF86-4654-A9A0-52B2BD9E1787}">
      <dgm:prSet/>
      <dgm:spPr/>
      <dgm:t>
        <a:bodyPr/>
        <a:lstStyle/>
        <a:p>
          <a:endParaRPr lang="sv-SE"/>
        </a:p>
      </dgm:t>
    </dgm:pt>
    <dgm:pt modelId="{8A8E4DC4-F450-4065-92A4-E68C30A8ADB9}">
      <dgm:prSet phldrT="[Text]" custT="1"/>
      <dgm:spPr/>
      <dgm:t>
        <a:bodyPr/>
        <a:lstStyle/>
        <a:p>
          <a:r>
            <a:rPr lang="sv-SE" sz="1400" b="1" dirty="0">
              <a:solidFill>
                <a:schemeClr val="tx1"/>
              </a:solidFill>
            </a:rPr>
            <a:t>4.</a:t>
          </a:r>
        </a:p>
        <a:p>
          <a:r>
            <a:rPr lang="sv-SE" sz="1400" b="1" dirty="0">
              <a:solidFill>
                <a:schemeClr val="tx1"/>
              </a:solidFill>
            </a:rPr>
            <a:t> Rapportering till nämnd</a:t>
          </a:r>
        </a:p>
      </dgm:t>
    </dgm:pt>
    <dgm:pt modelId="{06ADDBA3-142A-4FC6-A4BD-AF438DAF2A4A}" type="parTrans" cxnId="{124623C5-1A0B-4CA5-BCF1-D79A3F0A6E19}">
      <dgm:prSet/>
      <dgm:spPr/>
      <dgm:t>
        <a:bodyPr/>
        <a:lstStyle/>
        <a:p>
          <a:endParaRPr lang="sv-SE"/>
        </a:p>
      </dgm:t>
    </dgm:pt>
    <dgm:pt modelId="{8F962818-2C53-41F8-8AC2-41E092940C01}" type="sibTrans" cxnId="{124623C5-1A0B-4CA5-BCF1-D79A3F0A6E19}">
      <dgm:prSet/>
      <dgm:spPr/>
      <dgm:t>
        <a:bodyPr/>
        <a:lstStyle/>
        <a:p>
          <a:endParaRPr lang="sv-SE"/>
        </a:p>
      </dgm:t>
    </dgm:pt>
    <dgm:pt modelId="{AA4B6CBA-FB1A-42F3-8521-BA07E5BFC65F}">
      <dgm:prSet phldrT="[Text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sv-SE" sz="1100" b="1" dirty="0"/>
            <a:t> Socialnämndens politiker får               del   av barnens röster och socialsekreterarnas systematiserade kunskap. Politikerna kan använda kunskapen för att sätta mål och ge förutsättningar för verksamheterna</a:t>
          </a:r>
          <a:r>
            <a:rPr lang="sv-SE" sz="1100" dirty="0"/>
            <a:t>.  </a:t>
          </a:r>
        </a:p>
      </dgm:t>
    </dgm:pt>
    <dgm:pt modelId="{17BB5F6E-370B-40DC-9A22-8F3D52078210}" type="parTrans" cxnId="{61B6A090-3246-4859-AC3D-6941AE9C6057}">
      <dgm:prSet/>
      <dgm:spPr/>
      <dgm:t>
        <a:bodyPr/>
        <a:lstStyle/>
        <a:p>
          <a:endParaRPr lang="sv-SE"/>
        </a:p>
      </dgm:t>
    </dgm:pt>
    <dgm:pt modelId="{1CD03415-4DFC-4A76-A37E-77F942753D58}" type="sibTrans" cxnId="{61B6A090-3246-4859-AC3D-6941AE9C6057}">
      <dgm:prSet/>
      <dgm:spPr/>
      <dgm:t>
        <a:bodyPr/>
        <a:lstStyle/>
        <a:p>
          <a:endParaRPr lang="sv-SE"/>
        </a:p>
      </dgm:t>
    </dgm:pt>
    <dgm:pt modelId="{26D7ECCD-826E-48FD-8179-624D47ECA6C3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sv-SE" dirty="0"/>
        </a:p>
      </dgm:t>
    </dgm:pt>
    <dgm:pt modelId="{7C201469-E808-4536-BD9C-685AAE1DF7B0}" type="parTrans" cxnId="{D85EAF48-B6AD-4C13-8B93-637F47A8DDC8}">
      <dgm:prSet/>
      <dgm:spPr/>
      <dgm:t>
        <a:bodyPr/>
        <a:lstStyle/>
        <a:p>
          <a:endParaRPr lang="sv-SE"/>
        </a:p>
      </dgm:t>
    </dgm:pt>
    <dgm:pt modelId="{00D0A736-A7B8-40C5-8C70-D2D4C66CC174}" type="sibTrans" cxnId="{D85EAF48-B6AD-4C13-8B93-637F47A8DDC8}">
      <dgm:prSet/>
      <dgm:spPr/>
      <dgm:t>
        <a:bodyPr/>
        <a:lstStyle/>
        <a:p>
          <a:endParaRPr lang="sv-SE"/>
        </a:p>
      </dgm:t>
    </dgm:pt>
    <dgm:pt modelId="{1B9913E0-4E93-42A7-B7B8-97546AC2B0D4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sv-SE" b="1" dirty="0"/>
            <a:t>Matris för analys och sammanställning. Barnens erfarenheter och kunskap lyfts till en generell nivå  och leder till konkreta förslag till utveckling av verksamheten.</a:t>
          </a:r>
        </a:p>
      </dgm:t>
    </dgm:pt>
    <dgm:pt modelId="{086ED1CD-5108-46FD-B8A9-10911B017EFF}" type="parTrans" cxnId="{1E7665EE-E788-4FDE-A3BA-0FF356F1E0EC}">
      <dgm:prSet/>
      <dgm:spPr/>
      <dgm:t>
        <a:bodyPr/>
        <a:lstStyle/>
        <a:p>
          <a:endParaRPr lang="sv-SE"/>
        </a:p>
      </dgm:t>
    </dgm:pt>
    <dgm:pt modelId="{CBB52815-C67A-495C-828E-2F82FFC8D310}" type="sibTrans" cxnId="{1E7665EE-E788-4FDE-A3BA-0FF356F1E0EC}">
      <dgm:prSet/>
      <dgm:spPr/>
      <dgm:t>
        <a:bodyPr/>
        <a:lstStyle/>
        <a:p>
          <a:endParaRPr lang="sv-SE"/>
        </a:p>
      </dgm:t>
    </dgm:pt>
    <dgm:pt modelId="{0276A135-A2D4-4B15-8A02-9F9F63D8CBFE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sv-SE" dirty="0"/>
        </a:p>
      </dgm:t>
    </dgm:pt>
    <dgm:pt modelId="{FEDACA7A-A66C-4978-9EDA-B9277A5B9C95}" type="parTrans" cxnId="{77182AFC-DD4C-4D30-A8CD-E6C038752848}">
      <dgm:prSet/>
      <dgm:spPr/>
      <dgm:t>
        <a:bodyPr/>
        <a:lstStyle/>
        <a:p>
          <a:endParaRPr lang="sv-SE"/>
        </a:p>
      </dgm:t>
    </dgm:pt>
    <dgm:pt modelId="{A6027451-296C-4A1D-A782-8F1856A57CFD}" type="sibTrans" cxnId="{77182AFC-DD4C-4D30-A8CD-E6C038752848}">
      <dgm:prSet/>
      <dgm:spPr/>
      <dgm:t>
        <a:bodyPr/>
        <a:lstStyle/>
        <a:p>
          <a:endParaRPr lang="sv-SE"/>
        </a:p>
      </dgm:t>
    </dgm:pt>
    <dgm:pt modelId="{8DB8B2A1-A68A-48F3-972C-3CF10CEF6082}">
      <dgm:prSet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endParaRPr lang="sv-SE" sz="900" dirty="0"/>
        </a:p>
      </dgm:t>
    </dgm:pt>
    <dgm:pt modelId="{2A73B7C6-054D-42F1-86C8-FE7ED65499C8}" type="parTrans" cxnId="{C05FBAE5-95E4-48E0-A8DA-384D4A3BA5D0}">
      <dgm:prSet/>
      <dgm:spPr/>
      <dgm:t>
        <a:bodyPr/>
        <a:lstStyle/>
        <a:p>
          <a:endParaRPr lang="sv-SE"/>
        </a:p>
      </dgm:t>
    </dgm:pt>
    <dgm:pt modelId="{D7B7D442-62E7-45B6-85CB-0F9F3F31CA4F}" type="sibTrans" cxnId="{C05FBAE5-95E4-48E0-A8DA-384D4A3BA5D0}">
      <dgm:prSet/>
      <dgm:spPr/>
      <dgm:t>
        <a:bodyPr/>
        <a:lstStyle/>
        <a:p>
          <a:endParaRPr lang="sv-SE"/>
        </a:p>
      </dgm:t>
    </dgm:pt>
    <dgm:pt modelId="{56731972-C00B-48C9-88BD-21B54030EBFE}">
      <dgm:prSet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sv-SE" sz="1100" b="1" dirty="0"/>
            <a:t>Socialsekreterarnas erfarenheter av att lyssna på barn sammanställs och den professionella kunskapen systematiseras</a:t>
          </a:r>
          <a:r>
            <a:rPr lang="sv-SE" sz="1100" dirty="0"/>
            <a:t>.</a:t>
          </a:r>
        </a:p>
      </dgm:t>
    </dgm:pt>
    <dgm:pt modelId="{810B1B4F-28EA-461F-9C84-CBE17D0248E5}" type="parTrans" cxnId="{05BD9953-E875-4CEF-99A7-4E7F49D731D5}">
      <dgm:prSet/>
      <dgm:spPr/>
      <dgm:t>
        <a:bodyPr/>
        <a:lstStyle/>
        <a:p>
          <a:endParaRPr lang="sv-SE"/>
        </a:p>
      </dgm:t>
    </dgm:pt>
    <dgm:pt modelId="{5CFD6EEB-9CA6-4E79-9D46-E42901DBF8B1}" type="sibTrans" cxnId="{05BD9953-E875-4CEF-99A7-4E7F49D731D5}">
      <dgm:prSet/>
      <dgm:spPr/>
      <dgm:t>
        <a:bodyPr/>
        <a:lstStyle/>
        <a:p>
          <a:endParaRPr lang="sv-SE"/>
        </a:p>
      </dgm:t>
    </dgm:pt>
    <dgm:pt modelId="{5DC597E6-F61A-429F-AAFD-7CA7902C57A2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sv-SE" dirty="0"/>
        </a:p>
      </dgm:t>
    </dgm:pt>
    <dgm:pt modelId="{6D8E64FA-9CBB-4396-93F6-55D2EA938817}" type="parTrans" cxnId="{7EC24C5E-C926-40AA-B87C-04E1BD134586}">
      <dgm:prSet/>
      <dgm:spPr/>
      <dgm:t>
        <a:bodyPr/>
        <a:lstStyle/>
        <a:p>
          <a:endParaRPr lang="sv-SE"/>
        </a:p>
      </dgm:t>
    </dgm:pt>
    <dgm:pt modelId="{84B191CC-E0EC-4D55-A22C-B025C9798BA1}" type="sibTrans" cxnId="{7EC24C5E-C926-40AA-B87C-04E1BD134586}">
      <dgm:prSet/>
      <dgm:spPr/>
      <dgm:t>
        <a:bodyPr/>
        <a:lstStyle/>
        <a:p>
          <a:endParaRPr lang="sv-SE"/>
        </a:p>
      </dgm:t>
    </dgm:pt>
    <dgm:pt modelId="{67769326-45DA-4391-93A6-540FA6E309D1}">
      <dgm:prSet phldrT="[Text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sv-SE" sz="1100" b="1" dirty="0"/>
            <a:t>Ger det enskilda barnet möjlighet att förmedla sin erfarenhet och kunskap om mötet med socialtjänsten</a:t>
          </a:r>
          <a:r>
            <a:rPr lang="sv-SE" sz="1000" b="1" dirty="0"/>
            <a:t>.</a:t>
          </a:r>
        </a:p>
      </dgm:t>
    </dgm:pt>
    <dgm:pt modelId="{D7200B6A-9D67-4692-A526-77F5ED20185D}" type="parTrans" cxnId="{C5D45895-664A-4218-B18C-933A2243A1B5}">
      <dgm:prSet/>
      <dgm:spPr/>
      <dgm:t>
        <a:bodyPr/>
        <a:lstStyle/>
        <a:p>
          <a:endParaRPr lang="sv-SE"/>
        </a:p>
      </dgm:t>
    </dgm:pt>
    <dgm:pt modelId="{7F0065D2-293A-415C-BEA8-0C85969668BC}" type="sibTrans" cxnId="{C5D45895-664A-4218-B18C-933A2243A1B5}">
      <dgm:prSet/>
      <dgm:spPr/>
      <dgm:t>
        <a:bodyPr/>
        <a:lstStyle/>
        <a:p>
          <a:endParaRPr lang="sv-SE"/>
        </a:p>
      </dgm:t>
    </dgm:pt>
    <dgm:pt modelId="{BB5B5471-D445-4970-A82C-3DC886C902B8}" type="pres">
      <dgm:prSet presAssocID="{CE87A949-EEED-4425-80DF-6DA6FBD2BF7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220ACFA9-565D-4E94-8CAE-3B6B170F662D}" type="pres">
      <dgm:prSet presAssocID="{CE87A949-EEED-4425-80DF-6DA6FBD2BF77}" presName="children" presStyleCnt="0"/>
      <dgm:spPr/>
    </dgm:pt>
    <dgm:pt modelId="{8652286D-0251-4A17-B3BD-CD42621BB464}" type="pres">
      <dgm:prSet presAssocID="{CE87A949-EEED-4425-80DF-6DA6FBD2BF77}" presName="child1group" presStyleCnt="0"/>
      <dgm:spPr/>
    </dgm:pt>
    <dgm:pt modelId="{FD9B1DD7-DF3C-4CAA-807C-DCC9145F5EC4}" type="pres">
      <dgm:prSet presAssocID="{CE87A949-EEED-4425-80DF-6DA6FBD2BF77}" presName="child1" presStyleLbl="bgAcc1" presStyleIdx="0" presStyleCnt="4" custScaleX="146410" custScaleY="146410"/>
      <dgm:spPr/>
    </dgm:pt>
    <dgm:pt modelId="{292DE4E7-F169-4067-A542-7C0F03354DB1}" type="pres">
      <dgm:prSet presAssocID="{CE87A949-EEED-4425-80DF-6DA6FBD2BF77}" presName="child1Text" presStyleLbl="bgAcc1" presStyleIdx="0" presStyleCnt="4">
        <dgm:presLayoutVars>
          <dgm:bulletEnabled val="1"/>
        </dgm:presLayoutVars>
      </dgm:prSet>
      <dgm:spPr/>
    </dgm:pt>
    <dgm:pt modelId="{64B588AC-E596-47E4-9328-B6D4C147C4B4}" type="pres">
      <dgm:prSet presAssocID="{CE87A949-EEED-4425-80DF-6DA6FBD2BF77}" presName="child2group" presStyleCnt="0"/>
      <dgm:spPr/>
    </dgm:pt>
    <dgm:pt modelId="{803757EF-9FE2-483B-A780-6947E923A239}" type="pres">
      <dgm:prSet presAssocID="{CE87A949-EEED-4425-80DF-6DA6FBD2BF77}" presName="child2" presStyleLbl="bgAcc1" presStyleIdx="1" presStyleCnt="4" custScaleX="146410" custScaleY="146410"/>
      <dgm:spPr/>
    </dgm:pt>
    <dgm:pt modelId="{D5E0B245-DAE1-4797-BFE3-5424B61CC01C}" type="pres">
      <dgm:prSet presAssocID="{CE87A949-EEED-4425-80DF-6DA6FBD2BF77}" presName="child2Text" presStyleLbl="bgAcc1" presStyleIdx="1" presStyleCnt="4">
        <dgm:presLayoutVars>
          <dgm:bulletEnabled val="1"/>
        </dgm:presLayoutVars>
      </dgm:prSet>
      <dgm:spPr/>
    </dgm:pt>
    <dgm:pt modelId="{97C123BD-D10A-4C9B-97EF-76F49E712F3F}" type="pres">
      <dgm:prSet presAssocID="{CE87A949-EEED-4425-80DF-6DA6FBD2BF77}" presName="child3group" presStyleCnt="0"/>
      <dgm:spPr/>
    </dgm:pt>
    <dgm:pt modelId="{00B690DA-DBDF-4F7C-B2BD-A500AAA84974}" type="pres">
      <dgm:prSet presAssocID="{CE87A949-EEED-4425-80DF-6DA6FBD2BF77}" presName="child3" presStyleLbl="bgAcc1" presStyleIdx="2" presStyleCnt="4" custScaleX="146410" custScaleY="146410" custLinFactNeighborX="-1933" custLinFactNeighborY="1768"/>
      <dgm:spPr/>
    </dgm:pt>
    <dgm:pt modelId="{244078E5-77D0-4508-AF86-A5B654FE0409}" type="pres">
      <dgm:prSet presAssocID="{CE87A949-EEED-4425-80DF-6DA6FBD2BF77}" presName="child3Text" presStyleLbl="bgAcc1" presStyleIdx="2" presStyleCnt="4">
        <dgm:presLayoutVars>
          <dgm:bulletEnabled val="1"/>
        </dgm:presLayoutVars>
      </dgm:prSet>
      <dgm:spPr/>
    </dgm:pt>
    <dgm:pt modelId="{D2F2EB13-6814-46EA-BDE4-6457037B7CEF}" type="pres">
      <dgm:prSet presAssocID="{CE87A949-EEED-4425-80DF-6DA6FBD2BF77}" presName="child4group" presStyleCnt="0"/>
      <dgm:spPr/>
    </dgm:pt>
    <dgm:pt modelId="{41F6064E-669E-4B31-A616-DA947DFA77B8}" type="pres">
      <dgm:prSet presAssocID="{CE87A949-EEED-4425-80DF-6DA6FBD2BF77}" presName="child4" presStyleLbl="bgAcc1" presStyleIdx="3" presStyleCnt="4" custScaleX="146410" custScaleY="146410"/>
      <dgm:spPr/>
    </dgm:pt>
    <dgm:pt modelId="{4947E505-F5C2-4A6D-A4EF-99E8C0878FA2}" type="pres">
      <dgm:prSet presAssocID="{CE87A949-EEED-4425-80DF-6DA6FBD2BF77}" presName="child4Text" presStyleLbl="bgAcc1" presStyleIdx="3" presStyleCnt="4">
        <dgm:presLayoutVars>
          <dgm:bulletEnabled val="1"/>
        </dgm:presLayoutVars>
      </dgm:prSet>
      <dgm:spPr/>
    </dgm:pt>
    <dgm:pt modelId="{EEBAF2F8-BABD-4021-875A-9AA3235CD74B}" type="pres">
      <dgm:prSet presAssocID="{CE87A949-EEED-4425-80DF-6DA6FBD2BF77}" presName="childPlaceholder" presStyleCnt="0"/>
      <dgm:spPr/>
    </dgm:pt>
    <dgm:pt modelId="{86E0639B-B4B3-45CD-B3A8-80704DE80417}" type="pres">
      <dgm:prSet presAssocID="{CE87A949-EEED-4425-80DF-6DA6FBD2BF77}" presName="circle" presStyleCnt="0"/>
      <dgm:spPr/>
    </dgm:pt>
    <dgm:pt modelId="{2874CFA4-8C1B-4B1C-B73A-507AF6781D89}" type="pres">
      <dgm:prSet presAssocID="{CE87A949-EEED-4425-80DF-6DA6FBD2BF77}" presName="quadrant1" presStyleLbl="node1" presStyleIdx="0" presStyleCnt="4" custScaleX="90909" custScaleY="90909">
        <dgm:presLayoutVars>
          <dgm:chMax val="1"/>
          <dgm:bulletEnabled val="1"/>
        </dgm:presLayoutVars>
      </dgm:prSet>
      <dgm:spPr/>
    </dgm:pt>
    <dgm:pt modelId="{00923FB7-F4F8-4EFE-9EFF-ED6323A7AA43}" type="pres">
      <dgm:prSet presAssocID="{CE87A949-EEED-4425-80DF-6DA6FBD2BF77}" presName="quadrant2" presStyleLbl="node1" presStyleIdx="1" presStyleCnt="4" custScaleX="90909" custScaleY="90909">
        <dgm:presLayoutVars>
          <dgm:chMax val="1"/>
          <dgm:bulletEnabled val="1"/>
        </dgm:presLayoutVars>
      </dgm:prSet>
      <dgm:spPr/>
    </dgm:pt>
    <dgm:pt modelId="{D66DB722-E759-4BF0-A9B6-E3E92C2B62DA}" type="pres">
      <dgm:prSet presAssocID="{CE87A949-EEED-4425-80DF-6DA6FBD2BF77}" presName="quadrant3" presStyleLbl="node1" presStyleIdx="2" presStyleCnt="4" custScaleX="90909" custScaleY="90909">
        <dgm:presLayoutVars>
          <dgm:chMax val="1"/>
          <dgm:bulletEnabled val="1"/>
        </dgm:presLayoutVars>
      </dgm:prSet>
      <dgm:spPr/>
    </dgm:pt>
    <dgm:pt modelId="{A68769EA-5D3A-4606-9E6A-DF69957124D4}" type="pres">
      <dgm:prSet presAssocID="{CE87A949-EEED-4425-80DF-6DA6FBD2BF77}" presName="quadrant4" presStyleLbl="node1" presStyleIdx="3" presStyleCnt="4" custScaleX="90909" custScaleY="90909">
        <dgm:presLayoutVars>
          <dgm:chMax val="1"/>
          <dgm:bulletEnabled val="1"/>
        </dgm:presLayoutVars>
      </dgm:prSet>
      <dgm:spPr/>
    </dgm:pt>
    <dgm:pt modelId="{AAFD35AE-4D41-4E86-BA78-496F654C1126}" type="pres">
      <dgm:prSet presAssocID="{CE87A949-EEED-4425-80DF-6DA6FBD2BF77}" presName="quadrantPlaceholder" presStyleCnt="0"/>
      <dgm:spPr/>
    </dgm:pt>
    <dgm:pt modelId="{3C72B1BC-98D6-4F57-AD3E-4ED8D2C85C6B}" type="pres">
      <dgm:prSet presAssocID="{CE87A949-EEED-4425-80DF-6DA6FBD2BF77}" presName="center1" presStyleLbl="fgShp" presStyleIdx="0" presStyleCnt="2"/>
      <dgm:spPr/>
    </dgm:pt>
    <dgm:pt modelId="{7A4F2EBB-180F-44B5-A54F-B65B0448E9FF}" type="pres">
      <dgm:prSet presAssocID="{CE87A949-EEED-4425-80DF-6DA6FBD2BF77}" presName="center2" presStyleLbl="fgShp" presStyleIdx="1" presStyleCnt="2"/>
      <dgm:spPr/>
    </dgm:pt>
  </dgm:ptLst>
  <dgm:cxnLst>
    <dgm:cxn modelId="{5541C512-440C-4E1B-9DEA-54E5F39F663A}" type="presOf" srcId="{1B9913E0-4E93-42A7-B7B8-97546AC2B0D4}" destId="{244078E5-77D0-4508-AF86-A5B654FE0409}" srcOrd="1" destOrd="3" presId="urn:microsoft.com/office/officeart/2005/8/layout/cycle4"/>
    <dgm:cxn modelId="{EEEE2F21-9464-4785-82CB-B72392545D1C}" type="presOf" srcId="{F16A843B-A4F5-4AD6-B52D-5BCA92C437E3}" destId="{292DE4E7-F169-4067-A542-7C0F03354DB1}" srcOrd="1" destOrd="0" presId="urn:microsoft.com/office/officeart/2005/8/layout/cycle4"/>
    <dgm:cxn modelId="{12C9C523-D552-4551-831E-6E63124B9038}" type="presOf" srcId="{EF05AA23-CC79-4D96-AE64-355BB0B4A6F7}" destId="{244078E5-77D0-4508-AF86-A5B654FE0409}" srcOrd="1" destOrd="0" presId="urn:microsoft.com/office/officeart/2005/8/layout/cycle4"/>
    <dgm:cxn modelId="{83DD2630-A689-4707-BC5E-56B5C82A74B7}" type="presOf" srcId="{5DC597E6-F61A-429F-AAFD-7CA7902C57A2}" destId="{244078E5-77D0-4508-AF86-A5B654FE0409}" srcOrd="1" destOrd="1" presId="urn:microsoft.com/office/officeart/2005/8/layout/cycle4"/>
    <dgm:cxn modelId="{1FFB4133-72C0-487A-B0ED-279628ACA2D9}" type="presOf" srcId="{F16A843B-A4F5-4AD6-B52D-5BCA92C437E3}" destId="{FD9B1DD7-DF3C-4CAA-807C-DCC9145F5EC4}" srcOrd="0" destOrd="0" presId="urn:microsoft.com/office/officeart/2005/8/layout/cycle4"/>
    <dgm:cxn modelId="{ED52C333-FC34-48F5-A19F-2F0791969E3C}" srcId="{CE87A949-EEED-4425-80DF-6DA6FBD2BF77}" destId="{AE3D60C0-DBBA-4B64-B212-DC487392A28D}" srcOrd="2" destOrd="0" parTransId="{11DE5F4D-CD86-429D-BFC4-E4D0F473EE98}" sibTransId="{825293DF-549C-40A9-BEBA-7E8D285CADCF}"/>
    <dgm:cxn modelId="{98CDC834-CDDF-4933-9DF6-09B1904618D8}" type="presOf" srcId="{5DC597E6-F61A-429F-AAFD-7CA7902C57A2}" destId="{00B690DA-DBDF-4F7C-B2BD-A500AAA84974}" srcOrd="0" destOrd="1" presId="urn:microsoft.com/office/officeart/2005/8/layout/cycle4"/>
    <dgm:cxn modelId="{9FD46E35-A9CF-4B4A-93B1-74AE82B3F37A}" type="presOf" srcId="{AA4B6CBA-FB1A-42F3-8521-BA07E5BFC65F}" destId="{41F6064E-669E-4B31-A616-DA947DFA77B8}" srcOrd="0" destOrd="0" presId="urn:microsoft.com/office/officeart/2005/8/layout/cycle4"/>
    <dgm:cxn modelId="{00842537-CF43-4A68-9683-4FA3A0F61FC5}" type="presOf" srcId="{0276A135-A2D4-4B15-8A02-9F9F63D8CBFE}" destId="{00B690DA-DBDF-4F7C-B2BD-A500AAA84974}" srcOrd="0" destOrd="2" presId="urn:microsoft.com/office/officeart/2005/8/layout/cycle4"/>
    <dgm:cxn modelId="{7EC24C5E-C926-40AA-B87C-04E1BD134586}" srcId="{AE3D60C0-DBBA-4B64-B212-DC487392A28D}" destId="{5DC597E6-F61A-429F-AAFD-7CA7902C57A2}" srcOrd="1" destOrd="0" parTransId="{6D8E64FA-9CBB-4396-93F6-55D2EA938817}" sibTransId="{84B191CC-E0EC-4D55-A22C-B025C9798BA1}"/>
    <dgm:cxn modelId="{62058744-6B0B-46AC-AA14-2DFD59B0CEC3}" type="presOf" srcId="{0276A135-A2D4-4B15-8A02-9F9F63D8CBFE}" destId="{244078E5-77D0-4508-AF86-A5B654FE0409}" srcOrd="1" destOrd="2" presId="urn:microsoft.com/office/officeart/2005/8/layout/cycle4"/>
    <dgm:cxn modelId="{D85EAF48-B6AD-4C13-8B93-637F47A8DDC8}" srcId="{AE3D60C0-DBBA-4B64-B212-DC487392A28D}" destId="{26D7ECCD-826E-48FD-8179-624D47ECA6C3}" srcOrd="4" destOrd="0" parTransId="{7C201469-E808-4536-BD9C-685AAE1DF7B0}" sibTransId="{00D0A736-A7B8-40C5-8C70-D2D4C66CC174}"/>
    <dgm:cxn modelId="{8B1A574C-8B63-455D-9D39-A736382398AC}" type="presOf" srcId="{1D173667-83F3-41A0-9B78-CC1A098A7165}" destId="{00923FB7-F4F8-4EFE-9EFF-ED6323A7AA43}" srcOrd="0" destOrd="0" presId="urn:microsoft.com/office/officeart/2005/8/layout/cycle4"/>
    <dgm:cxn modelId="{73323551-14FB-47BE-A73C-97610A14CDFE}" srcId="{B14D95B7-0517-4156-943C-D267C0DC328A}" destId="{F16A843B-A4F5-4AD6-B52D-5BCA92C437E3}" srcOrd="0" destOrd="0" parTransId="{A1ABC90F-8F9F-45A4-B63F-C90F34DA4398}" sibTransId="{CFB8CC17-7C52-4A3A-BAFA-DCAD2D193A42}"/>
    <dgm:cxn modelId="{103E6D51-2AAC-4885-BA14-532C199CAEDB}" type="presOf" srcId="{56731972-C00B-48C9-88BD-21B54030EBFE}" destId="{D5E0B245-DAE1-4797-BFE3-5424B61CC01C}" srcOrd="1" destOrd="1" presId="urn:microsoft.com/office/officeart/2005/8/layout/cycle4"/>
    <dgm:cxn modelId="{90E0CF51-E8DB-49B1-87EA-02ED9978243E}" type="presOf" srcId="{26D7ECCD-826E-48FD-8179-624D47ECA6C3}" destId="{00B690DA-DBDF-4F7C-B2BD-A500AAA84974}" srcOrd="0" destOrd="4" presId="urn:microsoft.com/office/officeart/2005/8/layout/cycle4"/>
    <dgm:cxn modelId="{05BD9953-E875-4CEF-99A7-4E7F49D731D5}" srcId="{1D173667-83F3-41A0-9B78-CC1A098A7165}" destId="{56731972-C00B-48C9-88BD-21B54030EBFE}" srcOrd="1" destOrd="0" parTransId="{810B1B4F-28EA-461F-9C84-CBE17D0248E5}" sibTransId="{5CFD6EEB-9CA6-4E79-9D46-E42901DBF8B1}"/>
    <dgm:cxn modelId="{4C9DF55A-544F-47D8-AAE2-453C84749F7E}" srcId="{CE87A949-EEED-4425-80DF-6DA6FBD2BF77}" destId="{B14D95B7-0517-4156-943C-D267C0DC328A}" srcOrd="0" destOrd="0" parTransId="{AD43C5E1-A4E3-4696-8D8F-04ABEF47B82A}" sibTransId="{1CDEFAA7-B3CC-4157-9CB1-977DEA5BB8E9}"/>
    <dgm:cxn modelId="{DE22477F-9B9D-4F84-8518-F9D479C55449}" type="presOf" srcId="{CE87A949-EEED-4425-80DF-6DA6FBD2BF77}" destId="{BB5B5471-D445-4970-A82C-3DC886C902B8}" srcOrd="0" destOrd="0" presId="urn:microsoft.com/office/officeart/2005/8/layout/cycle4"/>
    <dgm:cxn modelId="{61B6A090-3246-4859-AC3D-6941AE9C6057}" srcId="{8A8E4DC4-F450-4065-92A4-E68C30A8ADB9}" destId="{AA4B6CBA-FB1A-42F3-8521-BA07E5BFC65F}" srcOrd="0" destOrd="0" parTransId="{17BB5F6E-370B-40DC-9A22-8F3D52078210}" sibTransId="{1CD03415-4DFC-4A76-A37E-77F942753D58}"/>
    <dgm:cxn modelId="{C5D45895-664A-4218-B18C-933A2243A1B5}" srcId="{B14D95B7-0517-4156-943C-D267C0DC328A}" destId="{67769326-45DA-4391-93A6-540FA6E309D1}" srcOrd="1" destOrd="0" parTransId="{D7200B6A-9D67-4692-A526-77F5ED20185D}" sibTransId="{7F0065D2-293A-415C-BEA8-0C85969668BC}"/>
    <dgm:cxn modelId="{99D39F9B-BF68-4A2B-872C-F1D2C8226672}" type="presOf" srcId="{B14D95B7-0517-4156-943C-D267C0DC328A}" destId="{2874CFA4-8C1B-4B1C-B73A-507AF6781D89}" srcOrd="0" destOrd="0" presId="urn:microsoft.com/office/officeart/2005/8/layout/cycle4"/>
    <dgm:cxn modelId="{B4F2E99E-5A24-4612-B78F-0BFE00359B28}" type="presOf" srcId="{FF5A2835-99C7-443A-AFBD-6461F58C6342}" destId="{803757EF-9FE2-483B-A780-6947E923A239}" srcOrd="0" destOrd="0" presId="urn:microsoft.com/office/officeart/2005/8/layout/cycle4"/>
    <dgm:cxn modelId="{B18D91A0-84B4-4FD1-8C44-CC1008436E10}" srcId="{CE87A949-EEED-4425-80DF-6DA6FBD2BF77}" destId="{1D173667-83F3-41A0-9B78-CC1A098A7165}" srcOrd="1" destOrd="0" parTransId="{AAE39B24-46D4-4B28-B6BD-D8FD9883E2D4}" sibTransId="{1AB72E19-10DA-442E-A6BF-45361169DA3E}"/>
    <dgm:cxn modelId="{5905D3A0-EF86-4654-A9A0-52B2BD9E1787}" srcId="{AE3D60C0-DBBA-4B64-B212-DC487392A28D}" destId="{EF05AA23-CC79-4D96-AE64-355BB0B4A6F7}" srcOrd="0" destOrd="0" parTransId="{722DA819-8BE0-452E-A7E3-8616081A59D6}" sibTransId="{55C2FA73-8A7D-4239-8824-1C43B740920F}"/>
    <dgm:cxn modelId="{06DC0CA2-9E5D-4C25-9AB6-62EB974BC5A0}" type="presOf" srcId="{67769326-45DA-4391-93A6-540FA6E309D1}" destId="{FD9B1DD7-DF3C-4CAA-807C-DCC9145F5EC4}" srcOrd="0" destOrd="1" presId="urn:microsoft.com/office/officeart/2005/8/layout/cycle4"/>
    <dgm:cxn modelId="{069927B2-71AD-4F7E-B1CE-4C8096368DC7}" type="presOf" srcId="{56731972-C00B-48C9-88BD-21B54030EBFE}" destId="{803757EF-9FE2-483B-A780-6947E923A239}" srcOrd="0" destOrd="1" presId="urn:microsoft.com/office/officeart/2005/8/layout/cycle4"/>
    <dgm:cxn modelId="{CBEB8AB7-293C-4F1F-AADC-8A2B817F6E9D}" type="presOf" srcId="{1B9913E0-4E93-42A7-B7B8-97546AC2B0D4}" destId="{00B690DA-DBDF-4F7C-B2BD-A500AAA84974}" srcOrd="0" destOrd="3" presId="urn:microsoft.com/office/officeart/2005/8/layout/cycle4"/>
    <dgm:cxn modelId="{CC57E9B7-9785-40F5-99F6-9FC65AE52BED}" type="presOf" srcId="{26D7ECCD-826E-48FD-8179-624D47ECA6C3}" destId="{244078E5-77D0-4508-AF86-A5B654FE0409}" srcOrd="1" destOrd="4" presId="urn:microsoft.com/office/officeart/2005/8/layout/cycle4"/>
    <dgm:cxn modelId="{DAB727BF-0F91-4E43-96BD-6C32D2BA544B}" type="presOf" srcId="{FF5A2835-99C7-443A-AFBD-6461F58C6342}" destId="{D5E0B245-DAE1-4797-BFE3-5424B61CC01C}" srcOrd="1" destOrd="0" presId="urn:microsoft.com/office/officeart/2005/8/layout/cycle4"/>
    <dgm:cxn modelId="{BBD1AEC3-5B2B-4553-B283-172B26777656}" type="presOf" srcId="{8A8E4DC4-F450-4065-92A4-E68C30A8ADB9}" destId="{A68769EA-5D3A-4606-9E6A-DF69957124D4}" srcOrd="0" destOrd="0" presId="urn:microsoft.com/office/officeart/2005/8/layout/cycle4"/>
    <dgm:cxn modelId="{124623C5-1A0B-4CA5-BCF1-D79A3F0A6E19}" srcId="{CE87A949-EEED-4425-80DF-6DA6FBD2BF77}" destId="{8A8E4DC4-F450-4065-92A4-E68C30A8ADB9}" srcOrd="3" destOrd="0" parTransId="{06ADDBA3-142A-4FC6-A4BD-AF438DAF2A4A}" sibTransId="{8F962818-2C53-41F8-8AC2-41E092940C01}"/>
    <dgm:cxn modelId="{2FA698CA-B4D1-4419-AA15-69C118324C79}" type="presOf" srcId="{8DB8B2A1-A68A-48F3-972C-3CF10CEF6082}" destId="{41F6064E-669E-4B31-A616-DA947DFA77B8}" srcOrd="0" destOrd="1" presId="urn:microsoft.com/office/officeart/2005/8/layout/cycle4"/>
    <dgm:cxn modelId="{0D3B61D3-868A-43D2-9842-9B42D2C01A8B}" type="presOf" srcId="{67769326-45DA-4391-93A6-540FA6E309D1}" destId="{292DE4E7-F169-4067-A542-7C0F03354DB1}" srcOrd="1" destOrd="1" presId="urn:microsoft.com/office/officeart/2005/8/layout/cycle4"/>
    <dgm:cxn modelId="{5DC927DB-6625-4FC8-8C83-B3EAB02843BC}" type="presOf" srcId="{AE3D60C0-DBBA-4B64-B212-DC487392A28D}" destId="{D66DB722-E759-4BF0-A9B6-E3E92C2B62DA}" srcOrd="0" destOrd="0" presId="urn:microsoft.com/office/officeart/2005/8/layout/cycle4"/>
    <dgm:cxn modelId="{57AE31E0-E5CB-498B-BE27-481AAC5B0595}" type="presOf" srcId="{8DB8B2A1-A68A-48F3-972C-3CF10CEF6082}" destId="{4947E505-F5C2-4A6D-A4EF-99E8C0878FA2}" srcOrd="1" destOrd="1" presId="urn:microsoft.com/office/officeart/2005/8/layout/cycle4"/>
    <dgm:cxn modelId="{C05FBAE5-95E4-48E0-A8DA-384D4A3BA5D0}" srcId="{8A8E4DC4-F450-4065-92A4-E68C30A8ADB9}" destId="{8DB8B2A1-A68A-48F3-972C-3CF10CEF6082}" srcOrd="1" destOrd="0" parTransId="{2A73B7C6-054D-42F1-86C8-FE7ED65499C8}" sibTransId="{D7B7D442-62E7-45B6-85CB-0F9F3F31CA4F}"/>
    <dgm:cxn modelId="{B37C46EA-C22C-4C20-A98B-BB1B84A14A61}" srcId="{1D173667-83F3-41A0-9B78-CC1A098A7165}" destId="{FF5A2835-99C7-443A-AFBD-6461F58C6342}" srcOrd="0" destOrd="0" parTransId="{2B9473E6-F3C4-485B-A98E-E71C45595900}" sibTransId="{34A9B5F8-6BEB-47CA-8B04-F6E5ED7AC97B}"/>
    <dgm:cxn modelId="{1E7665EE-E788-4FDE-A3BA-0FF356F1E0EC}" srcId="{AE3D60C0-DBBA-4B64-B212-DC487392A28D}" destId="{1B9913E0-4E93-42A7-B7B8-97546AC2B0D4}" srcOrd="3" destOrd="0" parTransId="{086ED1CD-5108-46FD-B8A9-10911B017EFF}" sibTransId="{CBB52815-C67A-495C-828E-2F82FFC8D310}"/>
    <dgm:cxn modelId="{3D0CF4F3-77BE-4CFC-A0E2-2EF1CFBC3E43}" type="presOf" srcId="{AA4B6CBA-FB1A-42F3-8521-BA07E5BFC65F}" destId="{4947E505-F5C2-4A6D-A4EF-99E8C0878FA2}" srcOrd="1" destOrd="0" presId="urn:microsoft.com/office/officeart/2005/8/layout/cycle4"/>
    <dgm:cxn modelId="{AE0CF0F6-3C92-4B11-BB10-0044FA8EADF3}" type="presOf" srcId="{EF05AA23-CC79-4D96-AE64-355BB0B4A6F7}" destId="{00B690DA-DBDF-4F7C-B2BD-A500AAA84974}" srcOrd="0" destOrd="0" presId="urn:microsoft.com/office/officeart/2005/8/layout/cycle4"/>
    <dgm:cxn modelId="{77182AFC-DD4C-4D30-A8CD-E6C038752848}" srcId="{AE3D60C0-DBBA-4B64-B212-DC487392A28D}" destId="{0276A135-A2D4-4B15-8A02-9F9F63D8CBFE}" srcOrd="2" destOrd="0" parTransId="{FEDACA7A-A66C-4978-9EDA-B9277A5B9C95}" sibTransId="{A6027451-296C-4A1D-A782-8F1856A57CFD}"/>
    <dgm:cxn modelId="{7D8B8653-1699-4C7B-A4E9-5D3661D9C507}" type="presParOf" srcId="{BB5B5471-D445-4970-A82C-3DC886C902B8}" destId="{220ACFA9-565D-4E94-8CAE-3B6B170F662D}" srcOrd="0" destOrd="0" presId="urn:microsoft.com/office/officeart/2005/8/layout/cycle4"/>
    <dgm:cxn modelId="{0D010D5A-CB75-4CE1-9190-084059C2C377}" type="presParOf" srcId="{220ACFA9-565D-4E94-8CAE-3B6B170F662D}" destId="{8652286D-0251-4A17-B3BD-CD42621BB464}" srcOrd="0" destOrd="0" presId="urn:microsoft.com/office/officeart/2005/8/layout/cycle4"/>
    <dgm:cxn modelId="{A6870807-0B6A-46D0-86F9-2F56C5EBADD7}" type="presParOf" srcId="{8652286D-0251-4A17-B3BD-CD42621BB464}" destId="{FD9B1DD7-DF3C-4CAA-807C-DCC9145F5EC4}" srcOrd="0" destOrd="0" presId="urn:microsoft.com/office/officeart/2005/8/layout/cycle4"/>
    <dgm:cxn modelId="{BE95922D-7681-4245-8639-3DB79A64D46E}" type="presParOf" srcId="{8652286D-0251-4A17-B3BD-CD42621BB464}" destId="{292DE4E7-F169-4067-A542-7C0F03354DB1}" srcOrd="1" destOrd="0" presId="urn:microsoft.com/office/officeart/2005/8/layout/cycle4"/>
    <dgm:cxn modelId="{3A83F253-E5EC-48DA-9B22-60C84E1AA6CC}" type="presParOf" srcId="{220ACFA9-565D-4E94-8CAE-3B6B170F662D}" destId="{64B588AC-E596-47E4-9328-B6D4C147C4B4}" srcOrd="1" destOrd="0" presId="urn:microsoft.com/office/officeart/2005/8/layout/cycle4"/>
    <dgm:cxn modelId="{588F79C9-F227-447F-8DCB-D077555FDBEB}" type="presParOf" srcId="{64B588AC-E596-47E4-9328-B6D4C147C4B4}" destId="{803757EF-9FE2-483B-A780-6947E923A239}" srcOrd="0" destOrd="0" presId="urn:microsoft.com/office/officeart/2005/8/layout/cycle4"/>
    <dgm:cxn modelId="{07328B51-319D-463B-9CDF-EFF47E89DDC0}" type="presParOf" srcId="{64B588AC-E596-47E4-9328-B6D4C147C4B4}" destId="{D5E0B245-DAE1-4797-BFE3-5424B61CC01C}" srcOrd="1" destOrd="0" presId="urn:microsoft.com/office/officeart/2005/8/layout/cycle4"/>
    <dgm:cxn modelId="{D493F7FC-6FBC-4BCC-9102-7EB9ED8CD2DE}" type="presParOf" srcId="{220ACFA9-565D-4E94-8CAE-3B6B170F662D}" destId="{97C123BD-D10A-4C9B-97EF-76F49E712F3F}" srcOrd="2" destOrd="0" presId="urn:microsoft.com/office/officeart/2005/8/layout/cycle4"/>
    <dgm:cxn modelId="{9BE0ADD0-4064-40CF-9966-7350134A218C}" type="presParOf" srcId="{97C123BD-D10A-4C9B-97EF-76F49E712F3F}" destId="{00B690DA-DBDF-4F7C-B2BD-A500AAA84974}" srcOrd="0" destOrd="0" presId="urn:microsoft.com/office/officeart/2005/8/layout/cycle4"/>
    <dgm:cxn modelId="{441F9EB7-DF71-41DC-9182-10CA75811269}" type="presParOf" srcId="{97C123BD-D10A-4C9B-97EF-76F49E712F3F}" destId="{244078E5-77D0-4508-AF86-A5B654FE0409}" srcOrd="1" destOrd="0" presId="urn:microsoft.com/office/officeart/2005/8/layout/cycle4"/>
    <dgm:cxn modelId="{42B8FA4A-A795-4BAE-A2D8-A1BE9B626B0E}" type="presParOf" srcId="{220ACFA9-565D-4E94-8CAE-3B6B170F662D}" destId="{D2F2EB13-6814-46EA-BDE4-6457037B7CEF}" srcOrd="3" destOrd="0" presId="urn:microsoft.com/office/officeart/2005/8/layout/cycle4"/>
    <dgm:cxn modelId="{ADDFE3AE-455D-4E68-88F2-D5348F532EBA}" type="presParOf" srcId="{D2F2EB13-6814-46EA-BDE4-6457037B7CEF}" destId="{41F6064E-669E-4B31-A616-DA947DFA77B8}" srcOrd="0" destOrd="0" presId="urn:microsoft.com/office/officeart/2005/8/layout/cycle4"/>
    <dgm:cxn modelId="{04F37277-F618-4BC3-ADA6-D7AF43856FCC}" type="presParOf" srcId="{D2F2EB13-6814-46EA-BDE4-6457037B7CEF}" destId="{4947E505-F5C2-4A6D-A4EF-99E8C0878FA2}" srcOrd="1" destOrd="0" presId="urn:microsoft.com/office/officeart/2005/8/layout/cycle4"/>
    <dgm:cxn modelId="{F96EA898-8789-4264-991A-8459A77277D3}" type="presParOf" srcId="{220ACFA9-565D-4E94-8CAE-3B6B170F662D}" destId="{EEBAF2F8-BABD-4021-875A-9AA3235CD74B}" srcOrd="4" destOrd="0" presId="urn:microsoft.com/office/officeart/2005/8/layout/cycle4"/>
    <dgm:cxn modelId="{37CCC809-0D5C-4020-87FC-0C197CA4ACBB}" type="presParOf" srcId="{BB5B5471-D445-4970-A82C-3DC886C902B8}" destId="{86E0639B-B4B3-45CD-B3A8-80704DE80417}" srcOrd="1" destOrd="0" presId="urn:microsoft.com/office/officeart/2005/8/layout/cycle4"/>
    <dgm:cxn modelId="{6D015E96-DDCF-4C0A-9D2B-8C270F5688F7}" type="presParOf" srcId="{86E0639B-B4B3-45CD-B3A8-80704DE80417}" destId="{2874CFA4-8C1B-4B1C-B73A-507AF6781D89}" srcOrd="0" destOrd="0" presId="urn:microsoft.com/office/officeart/2005/8/layout/cycle4"/>
    <dgm:cxn modelId="{A16008A1-C9DB-4C4A-9387-741B153D9B8D}" type="presParOf" srcId="{86E0639B-B4B3-45CD-B3A8-80704DE80417}" destId="{00923FB7-F4F8-4EFE-9EFF-ED6323A7AA43}" srcOrd="1" destOrd="0" presId="urn:microsoft.com/office/officeart/2005/8/layout/cycle4"/>
    <dgm:cxn modelId="{DC9902B7-EF3E-4005-AF56-11C682AD7AB4}" type="presParOf" srcId="{86E0639B-B4B3-45CD-B3A8-80704DE80417}" destId="{D66DB722-E759-4BF0-A9B6-E3E92C2B62DA}" srcOrd="2" destOrd="0" presId="urn:microsoft.com/office/officeart/2005/8/layout/cycle4"/>
    <dgm:cxn modelId="{EB9E9621-4FF5-4224-84CE-645E11E84D3C}" type="presParOf" srcId="{86E0639B-B4B3-45CD-B3A8-80704DE80417}" destId="{A68769EA-5D3A-4606-9E6A-DF69957124D4}" srcOrd="3" destOrd="0" presId="urn:microsoft.com/office/officeart/2005/8/layout/cycle4"/>
    <dgm:cxn modelId="{3668E94B-80A2-49B4-9A92-7A8954D66272}" type="presParOf" srcId="{86E0639B-B4B3-45CD-B3A8-80704DE80417}" destId="{AAFD35AE-4D41-4E86-BA78-496F654C1126}" srcOrd="4" destOrd="0" presId="urn:microsoft.com/office/officeart/2005/8/layout/cycle4"/>
    <dgm:cxn modelId="{0D11A904-7F23-45DD-805C-429981688C5A}" type="presParOf" srcId="{BB5B5471-D445-4970-A82C-3DC886C902B8}" destId="{3C72B1BC-98D6-4F57-AD3E-4ED8D2C85C6B}" srcOrd="2" destOrd="0" presId="urn:microsoft.com/office/officeart/2005/8/layout/cycle4"/>
    <dgm:cxn modelId="{04A0608F-CE1C-4B78-B0A4-7D91E62AD9D6}" type="presParOf" srcId="{BB5B5471-D445-4970-A82C-3DC886C902B8}" destId="{7A4F2EBB-180F-44B5-A54F-B65B0448E9F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F4A39B-571D-4F88-8400-8CACBED12256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sv-SE"/>
        </a:p>
      </dgm:t>
    </dgm:pt>
    <dgm:pt modelId="{23C3BE6C-CE26-4628-8073-12CE037519DE}">
      <dgm:prSet phldrT="[Text]" custT="1"/>
      <dgm:spPr/>
      <dgm:t>
        <a:bodyPr/>
        <a:lstStyle/>
        <a:p>
          <a:r>
            <a:rPr lang="sv-SE" sz="1600" b="1" dirty="0"/>
            <a:t>Myndighet</a:t>
          </a:r>
        </a:p>
        <a:p>
          <a:r>
            <a:rPr lang="sv-SE" sz="1400" dirty="0"/>
            <a:t>Centrum</a:t>
          </a:r>
        </a:p>
        <a:p>
          <a:r>
            <a:rPr lang="sv-SE" sz="1400" dirty="0"/>
            <a:t>Majorna-Linné</a:t>
          </a:r>
        </a:p>
        <a:p>
          <a:r>
            <a:rPr lang="sv-SE" sz="1400" dirty="0"/>
            <a:t>Östra Göteborg</a:t>
          </a:r>
        </a:p>
        <a:p>
          <a:r>
            <a:rPr lang="sv-SE" sz="1400" dirty="0"/>
            <a:t>Västra Hisingen</a:t>
          </a:r>
        </a:p>
        <a:p>
          <a:r>
            <a:rPr lang="sv-SE" sz="1400" dirty="0"/>
            <a:t>Västra Göteborg</a:t>
          </a:r>
        </a:p>
      </dgm:t>
    </dgm:pt>
    <dgm:pt modelId="{3AB521D1-D8F0-4328-8EB5-C28061D9C1F1}" type="parTrans" cxnId="{8E70D575-92F0-49C9-9490-77576EB1BF36}">
      <dgm:prSet/>
      <dgm:spPr/>
      <dgm:t>
        <a:bodyPr/>
        <a:lstStyle/>
        <a:p>
          <a:endParaRPr lang="sv-SE"/>
        </a:p>
      </dgm:t>
    </dgm:pt>
    <dgm:pt modelId="{6F296E36-4154-4BBB-95B9-C2450167DB90}" type="sibTrans" cxnId="{8E70D575-92F0-49C9-9490-77576EB1BF36}">
      <dgm:prSet/>
      <dgm:spPr/>
      <dgm:t>
        <a:bodyPr/>
        <a:lstStyle/>
        <a:p>
          <a:endParaRPr lang="sv-SE"/>
        </a:p>
      </dgm:t>
    </dgm:pt>
    <dgm:pt modelId="{A5C4B075-2CEE-40D3-96A8-641AC9969BFB}">
      <dgm:prSet phldrT="[Text]" custT="1"/>
      <dgm:spPr/>
      <dgm:t>
        <a:bodyPr/>
        <a:lstStyle/>
        <a:p>
          <a:r>
            <a:rPr lang="sv-SE" sz="1600" b="1" dirty="0"/>
            <a:t>Utförare</a:t>
          </a:r>
        </a:p>
        <a:p>
          <a:r>
            <a:rPr lang="sv-SE" sz="1400" dirty="0"/>
            <a:t>Centrum</a:t>
          </a:r>
        </a:p>
        <a:p>
          <a:r>
            <a:rPr lang="sv-SE" sz="1400" dirty="0"/>
            <a:t>Västra Hisingen</a:t>
          </a:r>
        </a:p>
      </dgm:t>
    </dgm:pt>
    <dgm:pt modelId="{21AA8EDB-1FD2-4163-8413-9209204D60A5}" type="parTrans" cxnId="{1C1B533B-1929-4BCA-8835-0BEACEF53C75}">
      <dgm:prSet/>
      <dgm:spPr/>
      <dgm:t>
        <a:bodyPr/>
        <a:lstStyle/>
        <a:p>
          <a:endParaRPr lang="sv-SE"/>
        </a:p>
      </dgm:t>
    </dgm:pt>
    <dgm:pt modelId="{79A3A8F3-5244-4C74-8160-669E0FC3A183}" type="sibTrans" cxnId="{1C1B533B-1929-4BCA-8835-0BEACEF53C75}">
      <dgm:prSet/>
      <dgm:spPr/>
      <dgm:t>
        <a:bodyPr/>
        <a:lstStyle/>
        <a:p>
          <a:endParaRPr lang="sv-SE"/>
        </a:p>
      </dgm:t>
    </dgm:pt>
    <dgm:pt modelId="{28CC6E5E-F3E8-4136-A4C5-B10D837FD602}">
      <dgm:prSet phldrT="[Text]" custT="1"/>
      <dgm:spPr/>
      <dgm:t>
        <a:bodyPr/>
        <a:lstStyle/>
        <a:p>
          <a:r>
            <a:rPr lang="sv-SE" sz="1600" b="1" dirty="0"/>
            <a:t>Social Resurs</a:t>
          </a:r>
        </a:p>
        <a:p>
          <a:r>
            <a:rPr lang="sv-SE" sz="1400" dirty="0"/>
            <a:t>Kriscentrum för kvinnor</a:t>
          </a:r>
        </a:p>
        <a:p>
          <a:r>
            <a:rPr lang="sv-SE" sz="1400" dirty="0"/>
            <a:t>Barnhuset</a:t>
          </a:r>
        </a:p>
      </dgm:t>
    </dgm:pt>
    <dgm:pt modelId="{29357721-6B50-45B6-8114-032855A6395A}" type="parTrans" cxnId="{3446BD4D-C913-4BB1-BDB7-A71EDCFB3C88}">
      <dgm:prSet/>
      <dgm:spPr/>
      <dgm:t>
        <a:bodyPr/>
        <a:lstStyle/>
        <a:p>
          <a:endParaRPr lang="sv-SE"/>
        </a:p>
      </dgm:t>
    </dgm:pt>
    <dgm:pt modelId="{C81DFCDC-5CDC-47AB-84A3-FE4328D6F783}" type="sibTrans" cxnId="{3446BD4D-C913-4BB1-BDB7-A71EDCFB3C88}">
      <dgm:prSet/>
      <dgm:spPr/>
      <dgm:t>
        <a:bodyPr/>
        <a:lstStyle/>
        <a:p>
          <a:endParaRPr lang="sv-SE"/>
        </a:p>
      </dgm:t>
    </dgm:pt>
    <dgm:pt modelId="{C35D2629-49B6-4D66-ABCB-26CA32F01BFE}">
      <dgm:prSet phldrT="[Text]" custT="1"/>
      <dgm:spPr/>
      <dgm:t>
        <a:bodyPr/>
        <a:lstStyle/>
        <a:p>
          <a:r>
            <a:rPr lang="sv-SE" sz="1600" b="1" dirty="0"/>
            <a:t>Funktionshinder</a:t>
          </a:r>
          <a:r>
            <a:rPr lang="sv-SE" sz="1400" dirty="0"/>
            <a:t> </a:t>
          </a:r>
        </a:p>
        <a:p>
          <a:r>
            <a:rPr lang="sv-SE" sz="1400" dirty="0"/>
            <a:t>Västra Göteborg</a:t>
          </a:r>
        </a:p>
        <a:p>
          <a:r>
            <a:rPr lang="sv-SE" sz="1400" dirty="0"/>
            <a:t>Majorna-Linné</a:t>
          </a:r>
        </a:p>
      </dgm:t>
    </dgm:pt>
    <dgm:pt modelId="{5DC39284-1B23-43B4-8119-416DFAA10C91}" type="parTrans" cxnId="{25944564-3FAD-48BA-933C-67531157988B}">
      <dgm:prSet/>
      <dgm:spPr/>
      <dgm:t>
        <a:bodyPr/>
        <a:lstStyle/>
        <a:p>
          <a:endParaRPr lang="sv-SE"/>
        </a:p>
      </dgm:t>
    </dgm:pt>
    <dgm:pt modelId="{22DE53F8-93BA-41A4-900B-B724442B6592}" type="sibTrans" cxnId="{25944564-3FAD-48BA-933C-67531157988B}">
      <dgm:prSet/>
      <dgm:spPr/>
      <dgm:t>
        <a:bodyPr/>
        <a:lstStyle/>
        <a:p>
          <a:endParaRPr lang="sv-SE"/>
        </a:p>
      </dgm:t>
    </dgm:pt>
    <dgm:pt modelId="{2DD70D8B-A0A0-40F0-A5FE-BBEE8A040C17}" type="pres">
      <dgm:prSet presAssocID="{9BF4A39B-571D-4F88-8400-8CACBED12256}" presName="diagram" presStyleCnt="0">
        <dgm:presLayoutVars>
          <dgm:dir/>
          <dgm:resizeHandles val="exact"/>
        </dgm:presLayoutVars>
      </dgm:prSet>
      <dgm:spPr/>
    </dgm:pt>
    <dgm:pt modelId="{F6D50E1C-B357-4F2E-9BDF-1386C62DB150}" type="pres">
      <dgm:prSet presAssocID="{23C3BE6C-CE26-4628-8073-12CE037519DE}" presName="node" presStyleLbl="node1" presStyleIdx="0" presStyleCnt="4">
        <dgm:presLayoutVars>
          <dgm:bulletEnabled val="1"/>
        </dgm:presLayoutVars>
      </dgm:prSet>
      <dgm:spPr/>
    </dgm:pt>
    <dgm:pt modelId="{0040F7F1-678B-4332-BA10-5D806A1102D7}" type="pres">
      <dgm:prSet presAssocID="{6F296E36-4154-4BBB-95B9-C2450167DB90}" presName="sibTrans" presStyleCnt="0"/>
      <dgm:spPr/>
    </dgm:pt>
    <dgm:pt modelId="{8F751C70-CE1D-4DDA-A391-82BAB6A5E9D9}" type="pres">
      <dgm:prSet presAssocID="{A5C4B075-2CEE-40D3-96A8-641AC9969BFB}" presName="node" presStyleLbl="node1" presStyleIdx="1" presStyleCnt="4">
        <dgm:presLayoutVars>
          <dgm:bulletEnabled val="1"/>
        </dgm:presLayoutVars>
      </dgm:prSet>
      <dgm:spPr/>
    </dgm:pt>
    <dgm:pt modelId="{38A58A14-A657-4136-A134-413EAEABFB7B}" type="pres">
      <dgm:prSet presAssocID="{79A3A8F3-5244-4C74-8160-669E0FC3A183}" presName="sibTrans" presStyleCnt="0"/>
      <dgm:spPr/>
    </dgm:pt>
    <dgm:pt modelId="{2E5462CC-AB0D-446B-A017-50D513736EEA}" type="pres">
      <dgm:prSet presAssocID="{28CC6E5E-F3E8-4136-A4C5-B10D837FD602}" presName="node" presStyleLbl="node1" presStyleIdx="2" presStyleCnt="4">
        <dgm:presLayoutVars>
          <dgm:bulletEnabled val="1"/>
        </dgm:presLayoutVars>
      </dgm:prSet>
      <dgm:spPr/>
    </dgm:pt>
    <dgm:pt modelId="{516D65CA-D83C-4913-80F5-64F0A1CCC7FF}" type="pres">
      <dgm:prSet presAssocID="{C81DFCDC-5CDC-47AB-84A3-FE4328D6F783}" presName="sibTrans" presStyleCnt="0"/>
      <dgm:spPr/>
    </dgm:pt>
    <dgm:pt modelId="{8BE48530-9722-4A05-988E-4A182700CD40}" type="pres">
      <dgm:prSet presAssocID="{C35D2629-49B6-4D66-ABCB-26CA32F01BFE}" presName="node" presStyleLbl="node1" presStyleIdx="3" presStyleCnt="4">
        <dgm:presLayoutVars>
          <dgm:bulletEnabled val="1"/>
        </dgm:presLayoutVars>
      </dgm:prSet>
      <dgm:spPr/>
    </dgm:pt>
  </dgm:ptLst>
  <dgm:cxnLst>
    <dgm:cxn modelId="{8462691D-3643-4DE4-B11A-C53B67AD528B}" type="presOf" srcId="{A5C4B075-2CEE-40D3-96A8-641AC9969BFB}" destId="{8F751C70-CE1D-4DDA-A391-82BAB6A5E9D9}" srcOrd="0" destOrd="0" presId="urn:microsoft.com/office/officeart/2005/8/layout/default"/>
    <dgm:cxn modelId="{1C1B533B-1929-4BCA-8835-0BEACEF53C75}" srcId="{9BF4A39B-571D-4F88-8400-8CACBED12256}" destId="{A5C4B075-2CEE-40D3-96A8-641AC9969BFB}" srcOrd="1" destOrd="0" parTransId="{21AA8EDB-1FD2-4163-8413-9209204D60A5}" sibTransId="{79A3A8F3-5244-4C74-8160-669E0FC3A183}"/>
    <dgm:cxn modelId="{307E1562-CF1B-444C-BD13-B7A913A258F8}" type="presOf" srcId="{9BF4A39B-571D-4F88-8400-8CACBED12256}" destId="{2DD70D8B-A0A0-40F0-A5FE-BBEE8A040C17}" srcOrd="0" destOrd="0" presId="urn:microsoft.com/office/officeart/2005/8/layout/default"/>
    <dgm:cxn modelId="{25944564-3FAD-48BA-933C-67531157988B}" srcId="{9BF4A39B-571D-4F88-8400-8CACBED12256}" destId="{C35D2629-49B6-4D66-ABCB-26CA32F01BFE}" srcOrd="3" destOrd="0" parTransId="{5DC39284-1B23-43B4-8119-416DFAA10C91}" sibTransId="{22DE53F8-93BA-41A4-900B-B724442B6592}"/>
    <dgm:cxn modelId="{90A8BB4C-E4AA-4B27-8DF3-BCB28F43228D}" type="presOf" srcId="{C35D2629-49B6-4D66-ABCB-26CA32F01BFE}" destId="{8BE48530-9722-4A05-988E-4A182700CD40}" srcOrd="0" destOrd="0" presId="urn:microsoft.com/office/officeart/2005/8/layout/default"/>
    <dgm:cxn modelId="{3446BD4D-C913-4BB1-BDB7-A71EDCFB3C88}" srcId="{9BF4A39B-571D-4F88-8400-8CACBED12256}" destId="{28CC6E5E-F3E8-4136-A4C5-B10D837FD602}" srcOrd="2" destOrd="0" parTransId="{29357721-6B50-45B6-8114-032855A6395A}" sibTransId="{C81DFCDC-5CDC-47AB-84A3-FE4328D6F783}"/>
    <dgm:cxn modelId="{8E70D575-92F0-49C9-9490-77576EB1BF36}" srcId="{9BF4A39B-571D-4F88-8400-8CACBED12256}" destId="{23C3BE6C-CE26-4628-8073-12CE037519DE}" srcOrd="0" destOrd="0" parTransId="{3AB521D1-D8F0-4328-8EB5-C28061D9C1F1}" sibTransId="{6F296E36-4154-4BBB-95B9-C2450167DB90}"/>
    <dgm:cxn modelId="{7A6BE588-8A34-4381-8C9A-F499640B2CC5}" type="presOf" srcId="{23C3BE6C-CE26-4628-8073-12CE037519DE}" destId="{F6D50E1C-B357-4F2E-9BDF-1386C62DB150}" srcOrd="0" destOrd="0" presId="urn:microsoft.com/office/officeart/2005/8/layout/default"/>
    <dgm:cxn modelId="{18B885C8-BB7B-4069-9C7F-F7187625E311}" type="presOf" srcId="{28CC6E5E-F3E8-4136-A4C5-B10D837FD602}" destId="{2E5462CC-AB0D-446B-A017-50D513736EEA}" srcOrd="0" destOrd="0" presId="urn:microsoft.com/office/officeart/2005/8/layout/default"/>
    <dgm:cxn modelId="{8B47CE51-B1A8-44EE-BA45-3ED35BB980D2}" type="presParOf" srcId="{2DD70D8B-A0A0-40F0-A5FE-BBEE8A040C17}" destId="{F6D50E1C-B357-4F2E-9BDF-1386C62DB150}" srcOrd="0" destOrd="0" presId="urn:microsoft.com/office/officeart/2005/8/layout/default"/>
    <dgm:cxn modelId="{473864B7-09AE-452F-BC39-58BB0CC7DED6}" type="presParOf" srcId="{2DD70D8B-A0A0-40F0-A5FE-BBEE8A040C17}" destId="{0040F7F1-678B-4332-BA10-5D806A1102D7}" srcOrd="1" destOrd="0" presId="urn:microsoft.com/office/officeart/2005/8/layout/default"/>
    <dgm:cxn modelId="{7862670A-B2E3-49CA-AA41-95B08EA30E79}" type="presParOf" srcId="{2DD70D8B-A0A0-40F0-A5FE-BBEE8A040C17}" destId="{8F751C70-CE1D-4DDA-A391-82BAB6A5E9D9}" srcOrd="2" destOrd="0" presId="urn:microsoft.com/office/officeart/2005/8/layout/default"/>
    <dgm:cxn modelId="{8F849844-FB5E-474C-96BF-003A26B515FA}" type="presParOf" srcId="{2DD70D8B-A0A0-40F0-A5FE-BBEE8A040C17}" destId="{38A58A14-A657-4136-A134-413EAEABFB7B}" srcOrd="3" destOrd="0" presId="urn:microsoft.com/office/officeart/2005/8/layout/default"/>
    <dgm:cxn modelId="{DFA428DF-19B9-4F2A-B9A3-66C075D4B957}" type="presParOf" srcId="{2DD70D8B-A0A0-40F0-A5FE-BBEE8A040C17}" destId="{2E5462CC-AB0D-446B-A017-50D513736EEA}" srcOrd="4" destOrd="0" presId="urn:microsoft.com/office/officeart/2005/8/layout/default"/>
    <dgm:cxn modelId="{9C6AC3A2-0966-4393-9E7A-D7AF37A56AFB}" type="presParOf" srcId="{2DD70D8B-A0A0-40F0-A5FE-BBEE8A040C17}" destId="{516D65CA-D83C-4913-80F5-64F0A1CCC7FF}" srcOrd="5" destOrd="0" presId="urn:microsoft.com/office/officeart/2005/8/layout/default"/>
    <dgm:cxn modelId="{670BEA26-601F-47A0-960C-1D7FBC895899}" type="presParOf" srcId="{2DD70D8B-A0A0-40F0-A5FE-BBEE8A040C17}" destId="{8BE48530-9722-4A05-988E-4A182700CD4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B690DA-DBDF-4F7C-B2BD-A500AAA84974}">
      <dsp:nvSpPr>
        <dsp:cNvPr id="0" name=""/>
        <dsp:cNvSpPr/>
      </dsp:nvSpPr>
      <dsp:spPr>
        <a:xfrm>
          <a:off x="4674047" y="2966052"/>
          <a:ext cx="3541500" cy="2294089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000" kern="1200" dirty="0"/>
            <a:t>Mat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v-S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v-S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000" b="1" kern="1200" dirty="0"/>
            <a:t>Matris för analys och sammanställning. Barnens erfarenheter och kunskap lyfts till en generell nivå  och leder till konkreta förslag till utveckling av verksamheten.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v-SE" sz="1000" kern="1200" dirty="0"/>
        </a:p>
      </dsp:txBody>
      <dsp:txXfrm>
        <a:off x="5786891" y="3589968"/>
        <a:ext cx="2378262" cy="1619779"/>
      </dsp:txXfrm>
    </dsp:sp>
    <dsp:sp modelId="{41F6064E-669E-4B31-A616-DA947DFA77B8}">
      <dsp:nvSpPr>
        <dsp:cNvPr id="0" name=""/>
        <dsp:cNvSpPr/>
      </dsp:nvSpPr>
      <dsp:spPr>
        <a:xfrm>
          <a:off x="774190" y="2966052"/>
          <a:ext cx="3541500" cy="2294089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100" b="1" kern="1200" dirty="0"/>
            <a:t> Socialnämndens politiker får               del   av barnens röster och socialsekreterarnas systematiserade kunskap. Politikerna kan använda kunskapen för att sätta mål och ge förutsättningar för verksamheterna</a:t>
          </a:r>
          <a:r>
            <a:rPr lang="sv-SE" sz="1100" kern="1200" dirty="0"/>
            <a:t>. 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v-SE" sz="900" kern="1200" dirty="0"/>
        </a:p>
      </dsp:txBody>
      <dsp:txXfrm>
        <a:off x="824584" y="3589968"/>
        <a:ext cx="2378262" cy="1619779"/>
      </dsp:txXfrm>
    </dsp:sp>
    <dsp:sp modelId="{803757EF-9FE2-483B-A780-6947E923A239}">
      <dsp:nvSpPr>
        <dsp:cNvPr id="0" name=""/>
        <dsp:cNvSpPr/>
      </dsp:nvSpPr>
      <dsp:spPr>
        <a:xfrm>
          <a:off x="4720804" y="-363597"/>
          <a:ext cx="3541500" cy="2294089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100" b="1" kern="1200" dirty="0"/>
            <a:t>Analys av intervjuerna och förslag till verksamhetsutveckling utifrån det barnen sagt. 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100" b="1" kern="1200" dirty="0"/>
            <a:t>Socialsekreterarnas erfarenheter av att lyssna på barn sammanställs och den professionella kunskapen systematiseras</a:t>
          </a:r>
          <a:r>
            <a:rPr lang="sv-SE" sz="1100" kern="1200" dirty="0"/>
            <a:t>.</a:t>
          </a:r>
        </a:p>
      </dsp:txBody>
      <dsp:txXfrm>
        <a:off x="5833649" y="-313203"/>
        <a:ext cx="2378262" cy="1619779"/>
      </dsp:txXfrm>
    </dsp:sp>
    <dsp:sp modelId="{FD9B1DD7-DF3C-4CAA-807C-DCC9145F5EC4}">
      <dsp:nvSpPr>
        <dsp:cNvPr id="0" name=""/>
        <dsp:cNvSpPr/>
      </dsp:nvSpPr>
      <dsp:spPr>
        <a:xfrm>
          <a:off x="774190" y="-363597"/>
          <a:ext cx="3541500" cy="2294089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v-SE" sz="10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100" b="1" kern="1200" dirty="0"/>
            <a:t>Ger det enskilda barnet möjlighet att förmedla sin erfarenhet och kunskap om mötet med socialtjänsten</a:t>
          </a:r>
          <a:r>
            <a:rPr lang="sv-SE" sz="1000" b="1" kern="1200" dirty="0"/>
            <a:t>.</a:t>
          </a:r>
        </a:p>
      </dsp:txBody>
      <dsp:txXfrm>
        <a:off x="824584" y="-313203"/>
        <a:ext cx="2378262" cy="1619779"/>
      </dsp:txXfrm>
    </dsp:sp>
    <dsp:sp modelId="{2874CFA4-8C1B-4B1C-B73A-507AF6781D89}">
      <dsp:nvSpPr>
        <dsp:cNvPr id="0" name=""/>
        <dsp:cNvSpPr/>
      </dsp:nvSpPr>
      <dsp:spPr>
        <a:xfrm>
          <a:off x="2445452" y="375476"/>
          <a:ext cx="1927455" cy="1927455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1" kern="1200" dirty="0">
              <a:solidFill>
                <a:schemeClr val="tx1"/>
              </a:solidFill>
            </a:rPr>
            <a:t>1.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1" kern="1200" dirty="0">
              <a:solidFill>
                <a:schemeClr val="tx1"/>
              </a:solidFill>
            </a:rPr>
            <a:t> Intervjuer med barn</a:t>
          </a:r>
        </a:p>
      </dsp:txBody>
      <dsp:txXfrm>
        <a:off x="3009990" y="940014"/>
        <a:ext cx="1362917" cy="1362917"/>
      </dsp:txXfrm>
    </dsp:sp>
    <dsp:sp modelId="{00923FB7-F4F8-4EFE-9EFF-ED6323A7AA43}">
      <dsp:nvSpPr>
        <dsp:cNvPr id="0" name=""/>
        <dsp:cNvSpPr/>
      </dsp:nvSpPr>
      <dsp:spPr>
        <a:xfrm rot="5400000">
          <a:off x="4663587" y="375476"/>
          <a:ext cx="1927455" cy="1927455"/>
        </a:xfrm>
        <a:prstGeom prst="pieWedg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1" kern="1200" dirty="0">
              <a:solidFill>
                <a:schemeClr val="tx1"/>
              </a:solidFill>
            </a:rPr>
            <a:t>2.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1" kern="1200" dirty="0">
              <a:solidFill>
                <a:schemeClr val="tx1"/>
              </a:solidFill>
            </a:rPr>
            <a:t> Seminarium i arbetslaget</a:t>
          </a:r>
        </a:p>
      </dsp:txBody>
      <dsp:txXfrm rot="-5400000">
        <a:off x="4663587" y="940014"/>
        <a:ext cx="1362917" cy="1362917"/>
      </dsp:txXfrm>
    </dsp:sp>
    <dsp:sp modelId="{D66DB722-E759-4BF0-A9B6-E3E92C2B62DA}">
      <dsp:nvSpPr>
        <dsp:cNvPr id="0" name=""/>
        <dsp:cNvSpPr/>
      </dsp:nvSpPr>
      <dsp:spPr>
        <a:xfrm rot="10800000">
          <a:off x="4663587" y="2593611"/>
          <a:ext cx="1927455" cy="1927455"/>
        </a:xfrm>
        <a:prstGeom prst="pieWedg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1" kern="1200" dirty="0">
              <a:solidFill>
                <a:schemeClr val="tx1"/>
              </a:solidFill>
            </a:rPr>
            <a:t>3.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1" kern="1200" dirty="0">
              <a:solidFill>
                <a:schemeClr val="tx1"/>
              </a:solidFill>
            </a:rPr>
            <a:t>Årsrapport</a:t>
          </a:r>
        </a:p>
      </dsp:txBody>
      <dsp:txXfrm rot="10800000">
        <a:off x="4663587" y="2593611"/>
        <a:ext cx="1362917" cy="1362917"/>
      </dsp:txXfrm>
    </dsp:sp>
    <dsp:sp modelId="{A68769EA-5D3A-4606-9E6A-DF69957124D4}">
      <dsp:nvSpPr>
        <dsp:cNvPr id="0" name=""/>
        <dsp:cNvSpPr/>
      </dsp:nvSpPr>
      <dsp:spPr>
        <a:xfrm rot="16200000">
          <a:off x="2445452" y="2593611"/>
          <a:ext cx="1927455" cy="1927455"/>
        </a:xfrm>
        <a:prstGeom prst="pieWedg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1" kern="1200" dirty="0">
              <a:solidFill>
                <a:schemeClr val="tx1"/>
              </a:solidFill>
            </a:rPr>
            <a:t>4.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1" kern="1200" dirty="0">
              <a:solidFill>
                <a:schemeClr val="tx1"/>
              </a:solidFill>
            </a:rPr>
            <a:t> Rapportering till nämnd</a:t>
          </a:r>
        </a:p>
      </dsp:txBody>
      <dsp:txXfrm rot="5400000">
        <a:off x="3009990" y="2593611"/>
        <a:ext cx="1362917" cy="1362917"/>
      </dsp:txXfrm>
    </dsp:sp>
    <dsp:sp modelId="{3C72B1BC-98D6-4F57-AD3E-4ED8D2C85C6B}">
      <dsp:nvSpPr>
        <dsp:cNvPr id="0" name=""/>
        <dsp:cNvSpPr/>
      </dsp:nvSpPr>
      <dsp:spPr>
        <a:xfrm>
          <a:off x="4152231" y="2007583"/>
          <a:ext cx="732033" cy="636550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F2EBB-180F-44B5-A54F-B65B0448E9FF}">
      <dsp:nvSpPr>
        <dsp:cNvPr id="0" name=""/>
        <dsp:cNvSpPr/>
      </dsp:nvSpPr>
      <dsp:spPr>
        <a:xfrm rot="10800000">
          <a:off x="4152231" y="2252410"/>
          <a:ext cx="732033" cy="636550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D50E1C-B357-4F2E-9BDF-1386C62DB150}">
      <dsp:nvSpPr>
        <dsp:cNvPr id="0" name=""/>
        <dsp:cNvSpPr/>
      </dsp:nvSpPr>
      <dsp:spPr>
        <a:xfrm>
          <a:off x="744" y="574144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/>
            <a:t>Myndighet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Centrum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Majorna-Linné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Östra Göteborg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Västra Hisingen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Västra Göteborg</a:t>
          </a:r>
        </a:p>
      </dsp:txBody>
      <dsp:txXfrm>
        <a:off x="744" y="574144"/>
        <a:ext cx="2902148" cy="1741289"/>
      </dsp:txXfrm>
    </dsp:sp>
    <dsp:sp modelId="{8F751C70-CE1D-4DDA-A391-82BAB6A5E9D9}">
      <dsp:nvSpPr>
        <dsp:cNvPr id="0" name=""/>
        <dsp:cNvSpPr/>
      </dsp:nvSpPr>
      <dsp:spPr>
        <a:xfrm>
          <a:off x="3193107" y="574144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/>
            <a:t>Utförare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Centrum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Västra Hisingen</a:t>
          </a:r>
        </a:p>
      </dsp:txBody>
      <dsp:txXfrm>
        <a:off x="3193107" y="574144"/>
        <a:ext cx="2902148" cy="1741289"/>
      </dsp:txXfrm>
    </dsp:sp>
    <dsp:sp modelId="{2E5462CC-AB0D-446B-A017-50D513736EEA}">
      <dsp:nvSpPr>
        <dsp:cNvPr id="0" name=""/>
        <dsp:cNvSpPr/>
      </dsp:nvSpPr>
      <dsp:spPr>
        <a:xfrm>
          <a:off x="744" y="2605647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/>
            <a:t>Social Resurs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Kriscentrum för kvinnor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Barnhuset</a:t>
          </a:r>
        </a:p>
      </dsp:txBody>
      <dsp:txXfrm>
        <a:off x="744" y="2605647"/>
        <a:ext cx="2902148" cy="1741289"/>
      </dsp:txXfrm>
    </dsp:sp>
    <dsp:sp modelId="{8BE48530-9722-4A05-988E-4A182700CD40}">
      <dsp:nvSpPr>
        <dsp:cNvPr id="0" name=""/>
        <dsp:cNvSpPr/>
      </dsp:nvSpPr>
      <dsp:spPr>
        <a:xfrm>
          <a:off x="3193107" y="2605647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/>
            <a:t>Funktionshinder</a:t>
          </a:r>
          <a:r>
            <a:rPr lang="sv-SE" sz="1400" kern="1200" dirty="0"/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Västra Göteborg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Majorna-Linné</a:t>
          </a:r>
        </a:p>
      </dsp:txBody>
      <dsp:txXfrm>
        <a:off x="3193107" y="2605647"/>
        <a:ext cx="2902148" cy="1741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A4BE0-F786-0E49-94A8-1F2CBA953599}" type="datetimeFigureOut">
              <a:rPr lang="sv-SE" smtClean="0"/>
              <a:pPr/>
              <a:t>2017-12-12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497BC-B4BF-D24D-9855-FA158D57D12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41131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A7049-4081-424B-8128-683F6C2017C9}" type="datetimeFigureOut">
              <a:rPr lang="sv-SE" smtClean="0"/>
              <a:pPr/>
              <a:t>2017-12-12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970E8-606E-544E-9196-A0321FFF43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68551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>
                <a:solidFill>
                  <a:prstClr val="black"/>
                </a:solidFill>
              </a:rPr>
              <a:pPr/>
              <a:t>1</a:t>
            </a:fld>
            <a:endParaRPr lang="sv-S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SYFTE; Plattformens uppdrag var att bidra till</a:t>
            </a:r>
            <a:r>
              <a:rPr lang="sv-SE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gemensam struktur, likabehandling och säkra  kvalitén inom  barn och ungdomsvården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Och leda till en gemensam värdegrund och struktur för att säkra</a:t>
            </a:r>
            <a:r>
              <a:rPr lang="sv-SE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kvalitén.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Utifrån detta togs tre huvudområden fram 1, uppföljning utvärdering, 2, kompetensutveckling, 3, värdegrund o rutiner mm</a:t>
            </a:r>
            <a:endParaRPr lang="sv-S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2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Läs mer om delaktighet här:  http://www.harryshier.net/docs/Shier-Vagar_till_delaktighet.pdf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010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Här kan man läsa mer om evidensbaserad praktik  http://www.kunskapsguiden.se/ebp/Sidor/default.aspx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5544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7</a:t>
            </a:fld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4371" indent="-224371">
              <a:buAutoNum type="arabicPeriod" startAt="2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1B4EB3-648F-4243-91B0-70986611E997}" type="slidenum">
              <a:rPr kumimoji="0" lang="sv-S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934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11</a:t>
            </a:fld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-Teori</a:t>
            </a:r>
            <a:r>
              <a:rPr lang="sv-SE" dirty="0"/>
              <a:t> om barns delaktighet sker dels geno</a:t>
            </a:r>
            <a:r>
              <a:rPr lang="sv-SE" baseline="0" dirty="0"/>
              <a:t>m Kick </a:t>
            </a:r>
            <a:r>
              <a:rPr lang="sv-SE" baseline="0" dirty="0" err="1"/>
              <a:t>offen</a:t>
            </a:r>
            <a:r>
              <a:rPr lang="sv-SE" baseline="0" dirty="0"/>
              <a:t> men också </a:t>
            </a:r>
            <a:r>
              <a:rPr lang="sv-SE" dirty="0"/>
              <a:t>genom </a:t>
            </a:r>
            <a:r>
              <a:rPr lang="sv-SE" dirty="0" err="1"/>
              <a:t>sk</a:t>
            </a:r>
            <a:r>
              <a:rPr lang="sv-SE" dirty="0"/>
              <a:t> </a:t>
            </a:r>
            <a:r>
              <a:rPr lang="sv-SE" dirty="0" err="1"/>
              <a:t>kunsakpsseminarier</a:t>
            </a:r>
            <a:r>
              <a:rPr lang="sv-SE" dirty="0"/>
              <a:t> och eller  forskningscirklar för att uppnå bästa möjliga vetenskapliga underlag. </a:t>
            </a:r>
            <a:r>
              <a:rPr lang="sv-SE" dirty="0" err="1"/>
              <a:t>-Följeforskare,processledare</a:t>
            </a:r>
            <a:r>
              <a:rPr lang="sv-SE" baseline="0" dirty="0"/>
              <a:t> samt enhetschefer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14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81F0B-02D3-422D-84E6-B52F3ED20744}" type="datetimeFigureOut">
              <a:rPr lang="sv-SE" smtClean="0"/>
              <a:pPr/>
              <a:t>2017-12-12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859B-F85D-4B16-9EA3-FF1BA4B06D1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E6A4-E58E-468D-9E20-0DBE329729A3}" type="datetimeFigureOut">
              <a:rPr lang="sv-SE" smtClean="0"/>
              <a:t>2017-12-12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B7EF-3BE8-420F-95FA-06EBB32C7C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63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E6A4-E58E-468D-9E20-0DBE329729A3}" type="datetimeFigureOut">
              <a:rPr lang="sv-SE" smtClean="0"/>
              <a:t>2017-12-12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B7EF-3BE8-420F-95FA-06EBB32C7C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2743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E6A4-E58E-468D-9E20-0DBE329729A3}" type="datetimeFigureOut">
              <a:rPr lang="sv-SE" smtClean="0"/>
              <a:t>2017-12-12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B7EF-3BE8-420F-95FA-06EBB32C7C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3334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E6A4-E58E-468D-9E20-0DBE329729A3}" type="datetimeFigureOut">
              <a:rPr lang="sv-SE" smtClean="0"/>
              <a:t>2017-12-12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B7EF-3BE8-420F-95FA-06EBB32C7C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4185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E6A4-E58E-468D-9E20-0DBE329729A3}" type="datetimeFigureOut">
              <a:rPr lang="sv-SE" smtClean="0"/>
              <a:t>2017-12-12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B7EF-3BE8-420F-95FA-06EBB32C7C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662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8800" y="523008"/>
            <a:ext cx="6738950" cy="10134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8800" y="1569600"/>
            <a:ext cx="80280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81F0B-02D3-422D-84E6-B52F3ED20744}" type="datetimeFigureOut">
              <a:rPr lang="sv-SE" smtClean="0"/>
              <a:pPr/>
              <a:t>2017-12-12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859B-F85D-4B16-9EA3-FF1BA4B06D1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81F0B-02D3-422D-84E6-B52F3ED20744}" type="datetimeFigureOut">
              <a:rPr lang="sv-SE" smtClean="0"/>
              <a:pPr/>
              <a:t>2017-12-12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859B-F85D-4B16-9EA3-FF1BA4B06D1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E6A4-E58E-468D-9E20-0DBE329729A3}" type="datetimeFigureOut">
              <a:rPr lang="sv-SE" smtClean="0"/>
              <a:t>2017-12-12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B7EF-3BE8-420F-95FA-06EBB32C7C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08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E6A4-E58E-468D-9E20-0DBE329729A3}" type="datetimeFigureOut">
              <a:rPr lang="sv-SE" smtClean="0"/>
              <a:t>2017-12-12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B7EF-3BE8-420F-95FA-06EBB32C7C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769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E6A4-E58E-468D-9E20-0DBE329729A3}" type="datetimeFigureOut">
              <a:rPr lang="sv-SE" smtClean="0"/>
              <a:t>2017-12-12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B7EF-3BE8-420F-95FA-06EBB32C7C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882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E6A4-E58E-468D-9E20-0DBE329729A3}" type="datetimeFigureOut">
              <a:rPr lang="sv-SE" smtClean="0"/>
              <a:t>2017-12-12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B7EF-3BE8-420F-95FA-06EBB32C7C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1289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E6A4-E58E-468D-9E20-0DBE329729A3}" type="datetimeFigureOut">
              <a:rPr lang="sv-SE" smtClean="0"/>
              <a:t>2017-12-12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B7EF-3BE8-420F-95FA-06EBB32C7C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4447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E6A4-E58E-468D-9E20-0DBE329729A3}" type="datetimeFigureOut">
              <a:rPr lang="sv-SE" smtClean="0"/>
              <a:t>2017-12-12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B7EF-3BE8-420F-95FA-06EBB32C7C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368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6290315"/>
            <a:ext cx="8787384" cy="417576"/>
          </a:xfrm>
          <a:prstGeom prst="rect">
            <a:avLst/>
          </a:prstGeom>
        </p:spPr>
      </p:pic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863218" y="6290316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r">
              <a:defRPr sz="800" kern="0" cap="all" spc="100">
                <a:solidFill>
                  <a:sysClr val="windowText" lastClr="000000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EN 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345727" y="6290316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 b="1">
                <a:solidFill>
                  <a:sysClr val="windowText" lastClr="000000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  <p:pic>
        <p:nvPicPr>
          <p:cNvPr id="10" name="Bildobjekt 9" descr="apelsin-2.tif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18990" y="5403701"/>
            <a:ext cx="1383636" cy="112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60" r:id="rId3"/>
  </p:sldLayoutIdLst>
  <p:transition spd="med">
    <p:fade/>
  </p:transition>
  <p:hf sldNum="0" hdr="0" dt="0"/>
  <p:txStyles>
    <p:titleStyle>
      <a:lvl1pPr algn="ctr" defTabSz="457200" rtl="0" eaLnBrk="1" latinLnBrk="0" hangingPunct="1">
        <a:lnSpc>
          <a:spcPts val="2700"/>
        </a:lnSpc>
        <a:spcBef>
          <a:spcPct val="0"/>
        </a:spcBef>
        <a:buNone/>
        <a:defRPr sz="4000" b="1" kern="0" spc="50">
          <a:solidFill>
            <a:schemeClr val="tx1">
              <a:lumMod val="50000"/>
            </a:schemeClr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180000" indent="-180000" algn="l" defTabSz="457200" rtl="0" eaLnBrk="1" latinLnBrk="0" hangingPunct="1">
        <a:spcBef>
          <a:spcPts val="0"/>
        </a:spcBef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180000" indent="-180000" algn="l" defTabSz="457200" rtl="0" eaLnBrk="1" latinLnBrk="0" hangingPunct="1">
        <a:spcBef>
          <a:spcPts val="0"/>
        </a:spcBef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180000" indent="-180000" algn="l" defTabSz="457200" rtl="0" eaLnBrk="1" latinLnBrk="0" hangingPunct="1">
        <a:spcBef>
          <a:spcPts val="0"/>
        </a:spcBef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180000" indent="-180000" algn="l" defTabSz="457200" rtl="0" eaLnBrk="1" latinLnBrk="0" hangingPunct="1">
        <a:spcBef>
          <a:spcPts val="0"/>
        </a:spcBef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180000" indent="-180000" algn="l" defTabSz="457200" rtl="0" eaLnBrk="1" latinLnBrk="0" hangingPunct="1">
        <a:spcBef>
          <a:spcPts val="0"/>
        </a:spcBef>
        <a:buFont typeface="Arial"/>
        <a:buChar char="»"/>
        <a:defRPr sz="18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0E6A4-E58E-468D-9E20-0DBE329729A3}" type="datetimeFigureOut">
              <a:rPr lang="sv-SE" smtClean="0"/>
              <a:t>2017-12-12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EB7EF-3BE8-420F-95FA-06EBB32C7C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686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kom.se/VASTERMODELLEN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unicef.se/barnkonventionen/las-texten#shor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sidfot 8"/>
          <p:cNvSpPr txBox="1">
            <a:spLocks/>
          </p:cNvSpPr>
          <p:nvPr/>
        </p:nvSpPr>
        <p:spPr>
          <a:xfrm>
            <a:off x="5851234" y="629888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all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 HÅLLBAR STAD – ÖPPEN FÖR VÄRLDEN </a:t>
            </a:r>
          </a:p>
        </p:txBody>
      </p:sp>
      <p:sp>
        <p:nvSpPr>
          <p:cNvPr id="9" name="Rubrik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sv-SE" sz="4400" dirty="0"/>
              <a:t>Väster(</a:t>
            </a:r>
            <a:r>
              <a:rPr lang="sv-SE" sz="4400" dirty="0" err="1"/>
              <a:t>norrlands</a:t>
            </a:r>
            <a:r>
              <a:rPr lang="sv-SE" sz="4400" dirty="0"/>
              <a:t>)modellen</a:t>
            </a:r>
            <a:br>
              <a:rPr lang="sv-SE" dirty="0"/>
            </a:br>
            <a:br>
              <a:rPr lang="sv-SE" dirty="0"/>
            </a:br>
            <a:r>
              <a:rPr lang="sv-SE" dirty="0"/>
              <a:t>att öka barns delaktighet</a:t>
            </a:r>
            <a:br>
              <a:rPr lang="sv-SE" dirty="0"/>
            </a:br>
            <a:r>
              <a:rPr lang="sv-SE" dirty="0"/>
              <a:t>i den sociala barnavården</a:t>
            </a:r>
          </a:p>
        </p:txBody>
      </p:sp>
    </p:spTree>
    <p:extLst>
      <p:ext uri="{BB962C8B-B14F-4D97-AF65-F5344CB8AC3E}">
        <p14:creationId xmlns:p14="http://schemas.microsoft.com/office/powerpoint/2010/main" val="231668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Frågeställningar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/>
              <a:t>I vilken utsträckning tycker barn att de får vara delaktiga i och ha inflytande över de åtgärder som vidtas och planeras att vidtas i de frågor som rör deras livssituation?</a:t>
            </a:r>
          </a:p>
          <a:p>
            <a:r>
              <a:rPr lang="sv-SE" sz="2400" dirty="0"/>
              <a:t> Vilken kunskap och förståelse har barn om socialtjänstens arbete och vilken kunskap vill de få?</a:t>
            </a:r>
          </a:p>
          <a:p>
            <a:r>
              <a:rPr lang="sv-SE" sz="2400" dirty="0"/>
              <a:t>Hur upplever barn kontakten med socialtjänsten och hur önskar de att kontakten ska se ut? </a:t>
            </a:r>
          </a:p>
          <a:p>
            <a:r>
              <a:rPr lang="sv-SE" sz="2400" dirty="0"/>
              <a:t> Hur upplever barn deras möjligheter till delaktighet i mötet med socialtjänsten och hur vill de vara delaktiga? </a:t>
            </a:r>
          </a:p>
          <a:p>
            <a:endParaRPr lang="sv-SE" sz="240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Organisering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48640" y="1007736"/>
            <a:ext cx="7975600" cy="4525963"/>
          </a:xfrm>
        </p:spPr>
        <p:txBody>
          <a:bodyPr/>
          <a:lstStyle/>
          <a:p>
            <a:pPr lvl="0"/>
            <a:r>
              <a:rPr lang="sv-SE" dirty="0"/>
              <a:t>Genomförandet av uppföljningen sker i respektive förvaltning och ansvaret följer linjen. Lokalt berörs socialsekreterare, lokalt processtöd, enhetschef och områdeschef. Stöd för arbetet finns centralt i form av processledare. </a:t>
            </a:r>
          </a:p>
          <a:p>
            <a:pPr lvl="0">
              <a:buNone/>
            </a:pPr>
            <a:endParaRPr lang="sv-SE" dirty="0"/>
          </a:p>
          <a:p>
            <a:pPr lvl="0"/>
            <a:r>
              <a:rPr lang="sv-SE" dirty="0"/>
              <a:t>Ansvariga enhetschefer och lokala processtödjare ingår i en referensgrupp som rapporterar till </a:t>
            </a:r>
            <a:r>
              <a:rPr lang="sv-SE" dirty="0" err="1"/>
              <a:t>EC-Nätverk</a:t>
            </a:r>
            <a:r>
              <a:rPr lang="sv-SE" dirty="0"/>
              <a:t> för hela staden för att samordna arbetet och dela erfarenheter och kunskap. Nätverket leds av processledaren. Referensgruppen under piloten månadsvisa möten</a:t>
            </a:r>
          </a:p>
          <a:p>
            <a:pPr>
              <a:buNone/>
            </a:pPr>
            <a:r>
              <a:rPr lang="sv-SE" b="1" dirty="0"/>
              <a:t> </a:t>
            </a:r>
            <a:endParaRPr lang="sv-SE" dirty="0"/>
          </a:p>
          <a:p>
            <a:pPr lvl="0"/>
            <a:r>
              <a:rPr lang="sv-SE" dirty="0"/>
              <a:t>En styrgrupp för arbetet, såväl för implementeringen som för det löpande arbetet framöver inrättas för styrningen av det gemensamma arbetet. I styrgruppen bör finnas planeringsledare Stadsledningskontoret (SLK), processledaren Barn o Unga, representeras från några av de stadsdelar som ingår i pilotstudien medverka (gruppen bör bestå av tre-fyra Områdeschef (OC)/ Sektorschef (SC). FoU GR samt Maskrosbarn bör också delta. Träffas 2 gånger/termin och rapporterar till berörda nätverk.</a:t>
            </a:r>
          </a:p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15779633"/>
              </p:ext>
            </p:extLst>
          </p:nvPr>
        </p:nvGraphicFramePr>
        <p:xfrm>
          <a:off x="1547664" y="1412776"/>
          <a:ext cx="6096000" cy="4921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C4F4FCAD-DE23-4844-94A7-C57DFF4D4BED}"/>
              </a:ext>
            </a:extLst>
          </p:cNvPr>
          <p:cNvSpPr txBox="1"/>
          <p:nvPr/>
        </p:nvSpPr>
        <p:spPr>
          <a:xfrm>
            <a:off x="1876288" y="377022"/>
            <a:ext cx="5760640" cy="833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700"/>
              </a:lnSpc>
              <a:spcBef>
                <a:spcPct val="0"/>
              </a:spcBef>
            </a:pPr>
            <a:r>
              <a:rPr lang="sv-SE" sz="4000" b="1" kern="0" spc="5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Medverkande enheter i piloten </a:t>
            </a:r>
          </a:p>
        </p:txBody>
      </p:sp>
    </p:spTree>
    <p:extLst>
      <p:ext uri="{BB962C8B-B14F-4D97-AF65-F5344CB8AC3E}">
        <p14:creationId xmlns:p14="http://schemas.microsoft.com/office/powerpoint/2010/main" val="226262779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EE27F6-F4E7-4BF1-B8AB-65A6C757B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Tidsplan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43F56E4-8B0D-41B3-B4DB-993DA7483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sv-SE" sz="2400" dirty="0"/>
              <a:t>Hösten 2017 förberedelse</a:t>
            </a:r>
          </a:p>
          <a:p>
            <a:pPr lvl="3">
              <a:spcAft>
                <a:spcPts val="600"/>
              </a:spcAft>
            </a:pPr>
            <a:r>
              <a:rPr lang="sv-SE" dirty="0"/>
              <a:t>Förankringsarbete och förberedelser i varje enhet</a:t>
            </a:r>
          </a:p>
          <a:p>
            <a:pPr marL="0" lvl="3" indent="0">
              <a:spcAft>
                <a:spcPts val="600"/>
              </a:spcAft>
              <a:buNone/>
            </a:pPr>
            <a:endParaRPr lang="sv-SE" dirty="0"/>
          </a:p>
          <a:p>
            <a:pPr>
              <a:spcAft>
                <a:spcPts val="600"/>
              </a:spcAft>
            </a:pPr>
            <a:r>
              <a:rPr lang="sv-SE" sz="2400" dirty="0"/>
              <a:t>2018 pilot</a:t>
            </a:r>
          </a:p>
          <a:p>
            <a:pPr lvl="1">
              <a:spcAft>
                <a:spcPts val="600"/>
              </a:spcAft>
            </a:pPr>
            <a:r>
              <a:rPr lang="sv-SE" sz="2000" dirty="0"/>
              <a:t>Q1 intervjuer</a:t>
            </a:r>
          </a:p>
          <a:p>
            <a:pPr lvl="1">
              <a:spcAft>
                <a:spcPts val="600"/>
              </a:spcAft>
            </a:pPr>
            <a:r>
              <a:rPr lang="sv-SE" sz="2000" dirty="0"/>
              <a:t>Q2 analyser</a:t>
            </a:r>
          </a:p>
          <a:p>
            <a:pPr lvl="1">
              <a:spcAft>
                <a:spcPts val="600"/>
              </a:spcAft>
            </a:pPr>
            <a:r>
              <a:rPr lang="sv-SE" sz="2000" dirty="0"/>
              <a:t>Q3 rapport till nämnd och utbytesseminarium</a:t>
            </a:r>
          </a:p>
          <a:p>
            <a:pPr lvl="1">
              <a:spcAft>
                <a:spcPts val="600"/>
              </a:spcAft>
            </a:pPr>
            <a:r>
              <a:rPr lang="sv-SE" sz="2000" dirty="0"/>
              <a:t>Q4 resultat från pilot, planering inför breddinförande, ny kick-off</a:t>
            </a:r>
          </a:p>
          <a:p>
            <a:pPr marL="0" lvl="1" indent="0">
              <a:spcAft>
                <a:spcPts val="600"/>
              </a:spcAft>
              <a:buNone/>
            </a:pPr>
            <a:endParaRPr lang="sv-SE" sz="2000" dirty="0"/>
          </a:p>
          <a:p>
            <a:pPr>
              <a:spcAft>
                <a:spcPts val="600"/>
              </a:spcAft>
            </a:pPr>
            <a:r>
              <a:rPr lang="sv-SE" sz="2400" dirty="0"/>
              <a:t>2019 breddinförande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A256AFB-4F73-49BF-9CE9-C93A7B507E8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GB">
              <a:latin typeface="Times New Roman" pitchFamily="18" charset="0"/>
            </a:endParaRPr>
          </a:p>
          <a:p>
            <a:pPr>
              <a:defRPr/>
            </a:pPr>
            <a:endParaRPr lang="en-GB" sz="1200" b="1"/>
          </a:p>
        </p:txBody>
      </p:sp>
    </p:spTree>
    <p:extLst>
      <p:ext uri="{BB962C8B-B14F-4D97-AF65-F5344CB8AC3E}">
        <p14:creationId xmlns:p14="http://schemas.microsoft.com/office/powerpoint/2010/main" val="3057355231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8800" y="1569600"/>
            <a:ext cx="8028000" cy="4525963"/>
          </a:xfrm>
        </p:spPr>
        <p:txBody>
          <a:bodyPr/>
          <a:lstStyle/>
          <a:p>
            <a:pPr>
              <a:buNone/>
            </a:pPr>
            <a:r>
              <a:rPr lang="sv-SE" dirty="0"/>
              <a:t>   </a:t>
            </a:r>
            <a:r>
              <a:rPr lang="sv-SE" b="1" dirty="0"/>
              <a:t> </a:t>
            </a:r>
          </a:p>
          <a:p>
            <a:pPr>
              <a:spcAft>
                <a:spcPts val="600"/>
              </a:spcAft>
              <a:buNone/>
            </a:pPr>
            <a:r>
              <a:rPr lang="sv-SE" sz="2400" b="1" dirty="0"/>
              <a:t>Hösten 2017 Planeringsfas</a:t>
            </a:r>
          </a:p>
          <a:p>
            <a:r>
              <a:rPr lang="sv-SE" dirty="0"/>
              <a:t>Teorier om barns delaktighet och teorier kring barnsamtal behöver förankras i verksamheterna</a:t>
            </a:r>
          </a:p>
          <a:p>
            <a:endParaRPr lang="sv-SE" dirty="0"/>
          </a:p>
          <a:p>
            <a:r>
              <a:rPr lang="sv-SE" dirty="0"/>
              <a:t>Kvalitetssäkring av utformningen av frågorna i modellen göras.</a:t>
            </a:r>
          </a:p>
          <a:p>
            <a:endParaRPr lang="sv-SE" dirty="0"/>
          </a:p>
          <a:p>
            <a:r>
              <a:rPr lang="sv-SE" dirty="0"/>
              <a:t>Beslut om urval, </a:t>
            </a:r>
            <a:r>
              <a:rPr lang="en-US" dirty="0"/>
              <a:t>omfattning, tid, struktur för sammanställning av intervjusvar, rapporter etc. ske. Planeringen behöver ske såväl centralt som lokalt</a:t>
            </a:r>
          </a:p>
          <a:p>
            <a:endParaRPr lang="en-US" dirty="0"/>
          </a:p>
          <a:p>
            <a:r>
              <a:rPr lang="sv-SE" dirty="0"/>
              <a:t> Planeringen för  följeforskning kring genomförandet med fokus på hur barnets perspektiv tillgodoses sker också i denna fas.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Pilotstudie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72160" y="458824"/>
            <a:ext cx="6738950" cy="101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dirty="0"/>
              <a:t>Förslag på genomförande</a:t>
            </a:r>
            <a:br>
              <a:rPr lang="sv-SE" dirty="0"/>
            </a:br>
            <a:r>
              <a:rPr lang="sv-SE" dirty="0"/>
              <a:t>pilotomgång 2018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30818" y="1764353"/>
            <a:ext cx="8028000" cy="4525963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November/</a:t>
            </a:r>
            <a:r>
              <a:rPr lang="en-US" dirty="0" err="1"/>
              <a:t>december</a:t>
            </a:r>
            <a:r>
              <a:rPr lang="en-US" dirty="0"/>
              <a:t> </a:t>
            </a:r>
            <a:r>
              <a:rPr lang="en-US" dirty="0" err="1"/>
              <a:t>bestäms</a:t>
            </a:r>
            <a:r>
              <a:rPr lang="en-US" dirty="0"/>
              <a:t> vilka personer som ska göra intervjuer under nästföljande år, </a:t>
            </a:r>
            <a:r>
              <a:rPr lang="en-US" dirty="0" err="1"/>
              <a:t>när</a:t>
            </a:r>
            <a:r>
              <a:rPr lang="en-US" dirty="0"/>
              <a:t> de utskrivna intervjuer ska skickas ut till arbetsgruppen.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Intervjuer genomförs och transkriberas förslagsvis under </a:t>
            </a:r>
            <a:r>
              <a:rPr lang="en-US" dirty="0" err="1"/>
              <a:t>första</a:t>
            </a:r>
            <a:r>
              <a:rPr lang="en-US" dirty="0"/>
              <a:t> </a:t>
            </a:r>
            <a:r>
              <a:rPr lang="en-US" dirty="0" err="1"/>
              <a:t>kvartalet</a:t>
            </a:r>
            <a:endParaRPr lang="en-US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Under </a:t>
            </a:r>
            <a:r>
              <a:rPr lang="en-US" dirty="0" err="1"/>
              <a:t>andra</a:t>
            </a:r>
            <a:r>
              <a:rPr lang="en-US" dirty="0"/>
              <a:t> </a:t>
            </a:r>
            <a:r>
              <a:rPr lang="en-US" dirty="0" err="1"/>
              <a:t>kvartalet</a:t>
            </a:r>
            <a:r>
              <a:rPr lang="en-US" dirty="0"/>
              <a:t> hålls seminariet i arbetsgruppen</a:t>
            </a: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Rapport </a:t>
            </a:r>
            <a:r>
              <a:rPr lang="en-US" dirty="0" err="1"/>
              <a:t>sammanställs</a:t>
            </a:r>
            <a:endParaRPr lang="en-US" dirty="0"/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sv-SE" dirty="0"/>
              <a:t> Varje enhet  som deltar i arbetet ska, efter genomförd uppföljning och utvärdering, identifiera och genomföra minst två förbättringsåtgärder som leder till ökad delaktighet och ökat inflytande för barn.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Rapporten till nämnden föreslås </a:t>
            </a:r>
            <a:r>
              <a:rPr lang="en-US" dirty="0" err="1"/>
              <a:t>september</a:t>
            </a:r>
            <a:r>
              <a:rPr lang="en-US" dirty="0"/>
              <a:t> /UR 3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 En stadengemensam rapport sammanställs  under  </a:t>
            </a:r>
            <a:r>
              <a:rPr lang="en-US" dirty="0" err="1"/>
              <a:t>sista</a:t>
            </a:r>
            <a:r>
              <a:rPr lang="en-US" dirty="0"/>
              <a:t> </a:t>
            </a:r>
            <a:r>
              <a:rPr lang="en-US" dirty="0" err="1"/>
              <a:t>kvartalet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Breddinförande 2019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Mittseminarium där erfarenheter presenteras från Pilotstudien</a:t>
            </a:r>
          </a:p>
          <a:p>
            <a:endParaRPr lang="sv-SE" dirty="0"/>
          </a:p>
          <a:p>
            <a:r>
              <a:rPr lang="sv-SE" dirty="0"/>
              <a:t> Anpassningar görs efter de erfarenheter som Pilotstudien gett</a:t>
            </a:r>
          </a:p>
          <a:p>
            <a:endParaRPr lang="sv-SE" dirty="0"/>
          </a:p>
          <a:p>
            <a:r>
              <a:rPr lang="sv-SE" dirty="0"/>
              <a:t>Planeringsfas för breddinförande under hösten 2018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Genomförande 2019</a:t>
            </a:r>
          </a:p>
          <a:p>
            <a:endParaRPr lang="sv-SE" dirty="0"/>
          </a:p>
          <a:p>
            <a:r>
              <a:rPr lang="sv-SE" dirty="0"/>
              <a:t>Slutrapport under hösten 2019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826FF1-4986-4783-B82F-B760C63B7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PROJEKTETS WEBSIDA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A45AD51-2B6B-4CB6-844B-65A313FC0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044" y="2216135"/>
            <a:ext cx="6766520" cy="3445114"/>
          </a:xfrm>
        </p:spPr>
        <p:txBody>
          <a:bodyPr/>
          <a:lstStyle/>
          <a:p>
            <a:pPr marL="0" indent="0">
              <a:buNone/>
            </a:pPr>
            <a:r>
              <a:rPr lang="sv-SE" sz="2400" b="1" dirty="0">
                <a:hlinkClick r:id="rId2"/>
              </a:rPr>
              <a:t>WWW.GRKOM.SE/VASTERMODELLEN</a:t>
            </a:r>
            <a:endParaRPr lang="sv-SE" sz="2400" b="1" dirty="0"/>
          </a:p>
          <a:p>
            <a:endParaRPr lang="sv-SE" sz="2400" dirty="0"/>
          </a:p>
          <a:p>
            <a:r>
              <a:rPr lang="sv-SE" sz="2400" dirty="0"/>
              <a:t>Information om projektet</a:t>
            </a:r>
          </a:p>
          <a:p>
            <a:r>
              <a:rPr lang="sv-SE" sz="2400" dirty="0"/>
              <a:t>Material att ladda ner</a:t>
            </a:r>
          </a:p>
          <a:p>
            <a:r>
              <a:rPr lang="sv-SE" sz="2400" dirty="0"/>
              <a:t>Nyhetsuppdateringar</a:t>
            </a:r>
          </a:p>
          <a:p>
            <a:r>
              <a:rPr lang="sv-SE" sz="2400" dirty="0"/>
              <a:t>Kunskapsbank</a:t>
            </a:r>
          </a:p>
          <a:p>
            <a:r>
              <a:rPr lang="sv-SE" sz="2400" dirty="0"/>
              <a:t>Kontaktdetaljer</a:t>
            </a:r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146377B-E342-4643-8745-928A9A26AF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54F90C3-0F1C-432F-99A8-6A73BFA9F66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GB">
              <a:latin typeface="Times New Roman" pitchFamily="18" charset="0"/>
            </a:endParaRPr>
          </a:p>
          <a:p>
            <a:pPr>
              <a:defRPr/>
            </a:pPr>
            <a:endParaRPr lang="en-GB" sz="1200" b="1"/>
          </a:p>
        </p:txBody>
      </p:sp>
    </p:spTree>
    <p:extLst>
      <p:ext uri="{BB962C8B-B14F-4D97-AF65-F5344CB8AC3E}">
        <p14:creationId xmlns:p14="http://schemas.microsoft.com/office/powerpoint/2010/main" val="3560039227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CE09C7-73BA-48DB-B2D5-E0A7C5EB3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Följeforskning av FoU Väst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152E68A-4352-402A-B49E-C306D04AB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1628775"/>
            <a:ext cx="7270576" cy="4467225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sv-SE" sz="2000" dirty="0"/>
              <a:t>Syftet med följeforskningen är att se vilka förändringar som sker genom införande av modellen (nu- och </a:t>
            </a:r>
            <a:r>
              <a:rPr lang="sv-SE" sz="2000" dirty="0" err="1"/>
              <a:t>nyläge</a:t>
            </a:r>
            <a:r>
              <a:rPr lang="sv-SE" sz="2000" dirty="0"/>
              <a:t>), samt följa upp hur pilotomgången och utifrån resultaten av den se vilka förändringar som bör göras inför breddinförandet.  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sv-SE" sz="2000" dirty="0"/>
              <a:t>Enkäter till varje socialsekreterare </a:t>
            </a:r>
            <a:r>
              <a:rPr lang="sv-SE" dirty="0"/>
              <a:t>(första utskick januari 2018)</a:t>
            </a:r>
            <a:endParaRPr lang="sv-SE" sz="2000" dirty="0"/>
          </a:p>
          <a:p>
            <a:pPr>
              <a:spcAft>
                <a:spcPts val="600"/>
              </a:spcAft>
              <a:buFontTx/>
              <a:buChar char="-"/>
            </a:pPr>
            <a:r>
              <a:rPr lang="sv-SE" sz="2000" dirty="0"/>
              <a:t>Fokusgrupper </a:t>
            </a:r>
            <a:r>
              <a:rPr lang="sv-SE" dirty="0"/>
              <a:t>(en i varje stadsdel som deltar, första omgång januari 2018)</a:t>
            </a:r>
            <a:endParaRPr lang="sv-SE" sz="2000" dirty="0"/>
          </a:p>
          <a:p>
            <a:pPr>
              <a:spcAft>
                <a:spcPts val="600"/>
              </a:spcAft>
              <a:buFontTx/>
              <a:buChar char="-"/>
            </a:pPr>
            <a:r>
              <a:rPr lang="sv-SE" sz="2000" dirty="0"/>
              <a:t>Vara med vid analysseminarium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sv-SE" sz="2000" dirty="0"/>
              <a:t>Följa processen från intervju till införandet av förändringsförslag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sv-SE" sz="2000" dirty="0"/>
              <a:t>Brukarenkäter (de som redan skickas ut av staden)</a:t>
            </a:r>
          </a:p>
          <a:p>
            <a:pPr>
              <a:buFontTx/>
              <a:buChar char="-"/>
            </a:pPr>
            <a:endParaRPr lang="sv-SE" sz="2000" dirty="0"/>
          </a:p>
          <a:p>
            <a:pPr>
              <a:buFontTx/>
              <a:buChar char="-"/>
            </a:pPr>
            <a:endParaRPr lang="sv-SE" dirty="0"/>
          </a:p>
          <a:p>
            <a:pPr>
              <a:buFontTx/>
              <a:buChar char="-"/>
            </a:pP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A43165E-4189-4B46-996F-206E1FE0C6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E48F215-7E33-4568-84F9-CB918D81A89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GB">
              <a:latin typeface="Times New Roman" pitchFamily="18" charset="0"/>
            </a:endParaRPr>
          </a:p>
          <a:p>
            <a:pPr>
              <a:defRPr/>
            </a:pPr>
            <a:endParaRPr lang="en-GB" sz="1200" b="1"/>
          </a:p>
        </p:txBody>
      </p:sp>
    </p:spTree>
    <p:extLst>
      <p:ext uri="{BB962C8B-B14F-4D97-AF65-F5344CB8AC3E}">
        <p14:creationId xmlns:p14="http://schemas.microsoft.com/office/powerpoint/2010/main" val="197457248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Bakgrund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59840" y="1323048"/>
            <a:ext cx="7000240" cy="4525963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sv-SE" sz="2400" dirty="0"/>
              <a:t>Plattformsarbetet påbörjades 2014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sv-SE" sz="2400" dirty="0"/>
              <a:t>En plattformsgrupp arbetat med uppföljning och utvärdering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sv-SE" sz="2400" dirty="0"/>
              <a:t> Det finns ett glapp mellan vad socialsekreterare tror att de gör och hur barn uppfattar att det blir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sv-SE" sz="2400" dirty="0"/>
              <a:t> Socialtjänstlagens intentioner och Barnkonventionen om barns rätt till delaktighet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sv-SE" sz="2400" dirty="0"/>
              <a:t>En förutsättning för att barn ska vara delaktiga är att de får möjlighet att komma till tals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sv-SE" sz="2400" dirty="0"/>
              <a:t>Västernorrlandsmodellen var den modell man enades om</a:t>
            </a:r>
          </a:p>
          <a:p>
            <a:endParaRPr lang="sv-SE" dirty="0"/>
          </a:p>
          <a:p>
            <a:pPr>
              <a:buNone/>
            </a:pP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EA5D2B-96B4-4A3D-A52B-EDB9CC0B2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Barnkonventionen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8C3E99-E369-4DCB-9DE5-1AF1F6476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Barnkonventionen blir lag i Sverige 2018.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§2. Alla barn är lika mycket värda och har samma rättigheter. Ingen får diskrimineras.</a:t>
            </a:r>
          </a:p>
          <a:p>
            <a:pPr marL="0" indent="0">
              <a:buNone/>
            </a:pPr>
            <a:endParaRPr lang="sv-SE" dirty="0"/>
          </a:p>
          <a:p>
            <a:pPr marL="0" lvl="1" indent="0">
              <a:buNone/>
            </a:pPr>
            <a:r>
              <a:rPr lang="sv-SE" dirty="0"/>
              <a:t>§3. Barnens bästa ska komma i främsta rummet vid alla beslut som rör barn. </a:t>
            </a:r>
          </a:p>
          <a:p>
            <a:pPr marL="0" lvl="1" indent="0">
              <a:buNone/>
            </a:pPr>
            <a:endParaRPr lang="sv-SE" dirty="0"/>
          </a:p>
          <a:p>
            <a:pPr marL="0" lvl="1" indent="0">
              <a:buNone/>
            </a:pPr>
            <a:r>
              <a:rPr lang="sv-SE" dirty="0"/>
              <a:t>§ 12. Varje barn har rätt att uttrycka sin mening och höras i alla frågor som rör barnet. Barnets åsikt ska beaktas i förhållande till barnets ålder och mognad.</a:t>
            </a:r>
          </a:p>
          <a:p>
            <a:pPr marL="0" lvl="1" indent="0">
              <a:buNone/>
            </a:pPr>
            <a:endParaRPr lang="sv-SE" dirty="0"/>
          </a:p>
          <a:p>
            <a:pPr marL="0" lvl="1" indent="0">
              <a:buNone/>
            </a:pPr>
            <a:r>
              <a:rPr lang="sv-SE" dirty="0"/>
              <a:t>Läs hela konventionen här </a:t>
            </a:r>
            <a:r>
              <a:rPr lang="sv-SE" dirty="0">
                <a:hlinkClick r:id="rId2"/>
              </a:rPr>
              <a:t>https://unicef.se/barnkonventionen/las-texten#short</a:t>
            </a:r>
            <a:r>
              <a:rPr lang="sv-SE" dirty="0"/>
              <a:t> 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3FB3BD0-0553-46E9-B684-3A018C5EE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681668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F5CBE4-69D5-4CB9-889C-679A04D0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147088"/>
            <a:ext cx="6908800" cy="1013400"/>
          </a:xfrm>
        </p:spPr>
        <p:txBody>
          <a:bodyPr/>
          <a:lstStyle/>
          <a:p>
            <a:pPr>
              <a:lnSpc>
                <a:spcPts val="3100"/>
              </a:lnSpc>
            </a:pPr>
            <a:r>
              <a:rPr lang="sv-SE" b="0" dirty="0"/>
              <a:t>Harry </a:t>
            </a:r>
            <a:r>
              <a:rPr lang="sv-SE" b="0" dirty="0" err="1"/>
              <a:t>Shiers</a:t>
            </a:r>
            <a:r>
              <a:rPr lang="sv-SE" b="0" dirty="0"/>
              <a:t> delaktighetsmodell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F02E65A-FAD2-4232-885B-AED167EC5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5E308F3-83F2-4E25-8D44-164FD55B5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011632"/>
            <a:ext cx="4951764" cy="569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0090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FBEFB6-2BE7-42EC-A86A-E18476F1D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00" y="523008"/>
            <a:ext cx="6738950" cy="584432"/>
          </a:xfrm>
        </p:spPr>
        <p:txBody>
          <a:bodyPr/>
          <a:lstStyle/>
          <a:p>
            <a:r>
              <a:rPr lang="sv-SE" dirty="0"/>
              <a:t>Evidensbaserad praktik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99156E9-BE17-4102-B90E-08E582CFF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3C591857-1398-4C13-ABF6-B9F4A02E0B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356" y="2692136"/>
            <a:ext cx="4936662" cy="33478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E99BB4F-28E0-4679-9CDB-4AEE0D959060}"/>
              </a:ext>
            </a:extLst>
          </p:cNvPr>
          <p:cNvSpPr txBox="1"/>
          <p:nvPr/>
        </p:nvSpPr>
        <p:spPr>
          <a:xfrm>
            <a:off x="1076960" y="1322077"/>
            <a:ext cx="703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en evidensbaserad praktik strävar man efter att vård och omsorg ska bygga på bästa tillgängliga kunskap, som hämtas från forskning, från den enskilde och från praktiken.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97182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Syfte och Mål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v-SE" b="1" dirty="0"/>
              <a:t>  </a:t>
            </a:r>
            <a:endParaRPr lang="sv-SE" dirty="0"/>
          </a:p>
          <a:p>
            <a:pPr>
              <a:buNone/>
            </a:pPr>
            <a:r>
              <a:rPr lang="en-US" sz="2400" b="1" dirty="0"/>
              <a:t>  </a:t>
            </a:r>
            <a:r>
              <a:rPr lang="en-US" sz="2400" b="1" dirty="0" err="1"/>
              <a:t>För</a:t>
            </a:r>
            <a:r>
              <a:rPr lang="en-US" sz="2400" b="1" dirty="0"/>
              <a:t> </a:t>
            </a:r>
            <a:r>
              <a:rPr lang="en-US" sz="2400" b="1" dirty="0" err="1"/>
              <a:t>barnen</a:t>
            </a:r>
            <a:endParaRPr lang="en-US" sz="2400" b="1" dirty="0"/>
          </a:p>
          <a:p>
            <a:pPr>
              <a:buNone/>
            </a:pPr>
            <a:endParaRPr lang="en-US" sz="2400" b="1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/>
              <a:t>att</a:t>
            </a:r>
            <a:r>
              <a:rPr lang="en-US" sz="2400" dirty="0"/>
              <a:t> de barn som kommer i kontakt med socialtjänsten i större utsträckning än </a:t>
            </a:r>
            <a:r>
              <a:rPr lang="en-US" sz="2400" dirty="0" err="1"/>
              <a:t>tidigare</a:t>
            </a:r>
            <a:r>
              <a:rPr lang="en-US" sz="2400" dirty="0"/>
              <a:t> ska känna sig välinformerade, känna delaktighet i och ha inflytande över de åtgärder som vidtas och planeras att vidtas i de frågor som rör deras livssituation</a:t>
            </a: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sv-SE" sz="2400" dirty="0"/>
              <a:t>Verksamheten skall bli mer begriplig för barnen genom delaktighet och ökad förutsägbarhet</a:t>
            </a:r>
          </a:p>
          <a:p>
            <a:endParaRPr lang="en-US" sz="2400" dirty="0"/>
          </a:p>
          <a:p>
            <a:endParaRPr lang="en-US" dirty="0"/>
          </a:p>
          <a:p>
            <a:endParaRPr lang="en-US" sz="2400" dirty="0"/>
          </a:p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v-SE" sz="2400" dirty="0"/>
              <a:t> </a:t>
            </a:r>
            <a:r>
              <a:rPr lang="sv-SE" sz="2400" b="1" dirty="0"/>
              <a:t>För medarbetarna/verksamheten</a:t>
            </a:r>
          </a:p>
          <a:p>
            <a:pPr>
              <a:buNone/>
            </a:pPr>
            <a:endParaRPr lang="sv-SE" sz="2400" dirty="0"/>
          </a:p>
          <a:p>
            <a:r>
              <a:rPr lang="sv-SE" sz="2400" dirty="0"/>
              <a:t> modellen blir en del av ett kunskapsbaserat arbete och leder till kunskapsutveckling både för den enskilda medarbetaren och organisationen, utifrån evidensbaserad praktik.</a:t>
            </a:r>
            <a:endParaRPr lang="en-US" sz="2400" dirty="0"/>
          </a:p>
          <a:p>
            <a:pPr>
              <a:buNone/>
            </a:pPr>
            <a:endParaRPr lang="sv-SE" sz="2400" b="1" dirty="0"/>
          </a:p>
          <a:p>
            <a:pPr lvl="0"/>
            <a:r>
              <a:rPr lang="sv-SE" sz="2400" dirty="0"/>
              <a:t>Medskapande i verksamheten</a:t>
            </a:r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/>
            <a:endParaRPr lang="sv-SE" sz="2400" dirty="0"/>
          </a:p>
          <a:p>
            <a:pPr lvl="0">
              <a:buNone/>
            </a:pPr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pPr>
              <a:buNone/>
            </a:pPr>
            <a:r>
              <a:rPr lang="sv-SE" sz="2400" dirty="0"/>
              <a:t> </a:t>
            </a:r>
          </a:p>
          <a:p>
            <a:endParaRPr lang="sv-SE" sz="240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Syfte och Mål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Modellen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z="2400" dirty="0"/>
              <a:t>att som socialarbetare förbereda och genomföra en </a:t>
            </a:r>
            <a:r>
              <a:rPr lang="sv-SE" sz="2400" b="1" dirty="0"/>
              <a:t>intervju</a:t>
            </a:r>
            <a:r>
              <a:rPr lang="sv-SE" sz="2400" dirty="0"/>
              <a:t> med ett barn eller en ungdom</a:t>
            </a:r>
          </a:p>
          <a:p>
            <a:pPr lvl="0"/>
            <a:r>
              <a:rPr lang="sv-SE" sz="2400" dirty="0"/>
              <a:t>att tillsammans vid ett </a:t>
            </a:r>
            <a:r>
              <a:rPr lang="sv-SE" sz="2400" b="1" dirty="0"/>
              <a:t>seminarium</a:t>
            </a:r>
            <a:r>
              <a:rPr lang="sv-SE" sz="2400" dirty="0"/>
              <a:t> med arbetsgruppen delge erfarenheter av intervjun och analysera det samlade materialet</a:t>
            </a:r>
          </a:p>
          <a:p>
            <a:pPr lvl="0"/>
            <a:r>
              <a:rPr lang="sv-SE" sz="2400" dirty="0"/>
              <a:t>att sammanställa materialet i en särskild </a:t>
            </a:r>
            <a:r>
              <a:rPr lang="sv-SE" sz="2400" b="1" dirty="0"/>
              <a:t>årsrapport</a:t>
            </a:r>
            <a:r>
              <a:rPr lang="sv-SE" sz="2400" dirty="0"/>
              <a:t> med konkreta förslag på hur den egna verksamheten ska utvecklas (UR 3)</a:t>
            </a:r>
          </a:p>
          <a:p>
            <a:r>
              <a:rPr lang="sv-SE" sz="2400" dirty="0"/>
              <a:t> att en årsrapport sammanställs på </a:t>
            </a:r>
            <a:r>
              <a:rPr lang="sv-SE" sz="2400" dirty="0" err="1"/>
              <a:t>staden-nivå</a:t>
            </a:r>
            <a:endParaRPr lang="sv-SE" sz="2400" dirty="0"/>
          </a:p>
          <a:p>
            <a:endParaRPr lang="sv-SE" sz="240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5300934"/>
              </p:ext>
            </p:extLst>
          </p:nvPr>
        </p:nvGraphicFramePr>
        <p:xfrm>
          <a:off x="107504" y="956464"/>
          <a:ext cx="903649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5445507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-grön">
  <a:themeElements>
    <a:clrScheme name="Gbg Stad">
      <a:dk1>
        <a:srgbClr val="747474"/>
      </a:dk1>
      <a:lt1>
        <a:sysClr val="window" lastClr="FFFFFF"/>
      </a:lt1>
      <a:dk2>
        <a:srgbClr val="747474"/>
      </a:dk2>
      <a:lt2>
        <a:srgbClr val="FFFFFF"/>
      </a:lt2>
      <a:accent1>
        <a:srgbClr val="C3C300"/>
      </a:accent1>
      <a:accent2>
        <a:srgbClr val="F18700"/>
      </a:accent2>
      <a:accent3>
        <a:srgbClr val="89BEAE"/>
      </a:accent3>
      <a:accent4>
        <a:srgbClr val="5EA0C3"/>
      </a:accent4>
      <a:accent5>
        <a:srgbClr val="DE0069"/>
      </a:accent5>
      <a:accent6>
        <a:srgbClr val="FFD032"/>
      </a:accent6>
      <a:hlink>
        <a:srgbClr val="C3C300"/>
      </a:hlink>
      <a:folHlink>
        <a:srgbClr val="89BEAE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8542</TotalTime>
  <Words>1069</Words>
  <Application>Microsoft Office PowerPoint</Application>
  <PresentationFormat>Bildspel på skärmen (4:3)</PresentationFormat>
  <Paragraphs>167</Paragraphs>
  <Slides>18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</vt:lpstr>
      <vt:lpstr>Perpetua</vt:lpstr>
      <vt:lpstr>Times New Roman</vt:lpstr>
      <vt:lpstr>Master-grön</vt:lpstr>
      <vt:lpstr>Office-tema</vt:lpstr>
      <vt:lpstr>Väster(norrlands)modellen  att öka barns delaktighet i den sociala barnavården</vt:lpstr>
      <vt:lpstr>Bakgrund</vt:lpstr>
      <vt:lpstr>Barnkonventionen </vt:lpstr>
      <vt:lpstr>Harry Shiers delaktighetsmodell</vt:lpstr>
      <vt:lpstr>Evidensbaserad praktik</vt:lpstr>
      <vt:lpstr>Syfte och Mål</vt:lpstr>
      <vt:lpstr>Syfte och Mål</vt:lpstr>
      <vt:lpstr>Modellen</vt:lpstr>
      <vt:lpstr>PowerPoint-presentation</vt:lpstr>
      <vt:lpstr>Frågeställningar</vt:lpstr>
      <vt:lpstr>Organisering</vt:lpstr>
      <vt:lpstr>PowerPoint-presentation</vt:lpstr>
      <vt:lpstr>Tidsplan </vt:lpstr>
      <vt:lpstr>Pilotstudie</vt:lpstr>
      <vt:lpstr>Förslag på genomförande pilotomgång 2018</vt:lpstr>
      <vt:lpstr>Breddinförande 2019</vt:lpstr>
      <vt:lpstr>PROJEKTETS WEBSIDA </vt:lpstr>
      <vt:lpstr>Följeforskning av FoU Väst </vt:lpstr>
    </vt:vector>
  </TitlesOfParts>
  <Company>Valentin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Tillhör VB</dc:creator>
  <cp:lastModifiedBy>Märit Malmberg Nord</cp:lastModifiedBy>
  <cp:revision>510</cp:revision>
  <cp:lastPrinted>2014-06-25T13:57:34Z</cp:lastPrinted>
  <dcterms:created xsi:type="dcterms:W3CDTF">2014-06-04T09:09:39Z</dcterms:created>
  <dcterms:modified xsi:type="dcterms:W3CDTF">2017-12-12T09:41:33Z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W_IntOfficeMacros">
    <vt:lpwstr>Disabled</vt:lpwstr>
  </property>
  <property fmtid="{D5CDD505-2E9C-101B-9397-08002B2CF9AE}" pid="3" name="SW_CustomTitle">
    <vt:lpwstr/>
  </property>
</Properties>
</file>